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64" r:id="rId4"/>
    <p:sldId id="267" r:id="rId5"/>
    <p:sldId id="265" r:id="rId6"/>
    <p:sldId id="269" r:id="rId7"/>
    <p:sldId id="258" r:id="rId8"/>
    <p:sldId id="257" r:id="rId9"/>
    <p:sldId id="259" r:id="rId10"/>
    <p:sldId id="270" r:id="rId11"/>
    <p:sldId id="261" r:id="rId12"/>
    <p:sldId id="260"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30EB49-E076-DF9C-8A3A-12BF50F25EAF}" name="Sophie Mathieu" initials="SM" userId="6fc555a36e734987" providerId="Windows Live"/>
  <p188:author id="{F5DDF64C-0300-CCFB-561D-5497689CEF0F}" name="Lindsey McKay" initials="LM" userId="S::lmckay@tru.ca::4a8f23c2-06a7-4ee9-982c-34589be0efba" providerId="AD"/>
  <p188:author id="{76555484-290D-3A59-9723-AFBCE0DC1B96}" name="Kenya Thompson" initials="KT" userId="S::kenyathompson@cmail.carleton.ca::7e91a43a-d466-4d43-9a02-9268ce01cd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B5"/>
    <a:srgbClr val="F5B845"/>
    <a:srgbClr val="E57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82"/>
    <p:restoredTop sz="95807"/>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003E-A62E-6A9C-F51D-DC0949C37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A56352-4143-9CEC-4DBB-A06EF3F0F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98632-6E9B-506B-A4EE-C12FD824FDF4}"/>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5" name="Footer Placeholder 4">
            <a:extLst>
              <a:ext uri="{FF2B5EF4-FFF2-40B4-BE49-F238E27FC236}">
                <a16:creationId xmlns:a16="http://schemas.microsoft.com/office/drawing/2014/main" id="{1EAB2F1E-5A8F-D98E-E917-025F16037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54D63-B0C2-41F2-24E4-3F92FDEEA4F9}"/>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257293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1DF0-52D2-8E9A-9F24-F0D6FFCB32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E2DBC9-000E-1122-4F5B-1724C3AD77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89953-0CC4-E4A2-6913-86A1A43F653A}"/>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5" name="Footer Placeholder 4">
            <a:extLst>
              <a:ext uri="{FF2B5EF4-FFF2-40B4-BE49-F238E27FC236}">
                <a16:creationId xmlns:a16="http://schemas.microsoft.com/office/drawing/2014/main" id="{216FE044-32AB-F213-B28B-5CAEC0BAA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08B65-2E93-7A94-2D92-F2C6F6B6FE26}"/>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65425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20936-8D13-4159-C440-EBB7F059A2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3F6AC6-CE87-30D3-E96D-5539F04EF1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79FC7-1D6F-66FF-5D80-C24B4540A633}"/>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5" name="Footer Placeholder 4">
            <a:extLst>
              <a:ext uri="{FF2B5EF4-FFF2-40B4-BE49-F238E27FC236}">
                <a16:creationId xmlns:a16="http://schemas.microsoft.com/office/drawing/2014/main" id="{B6D3ED9A-2C33-46FE-6C94-E609422A3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E3DBC-6861-CEA9-6BF1-CEF1F995267C}"/>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415345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003E-A62E-6A9C-F51D-DC0949C37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A56352-4143-9CEC-4DBB-A06EF3F0F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98632-6E9B-506B-A4EE-C12FD824FDF4}"/>
              </a:ext>
            </a:extLst>
          </p:cNvPr>
          <p:cNvSpPr>
            <a:spLocks noGrp="1"/>
          </p:cNvSpPr>
          <p:nvPr>
            <p:ph type="dt" sz="half" idx="10"/>
          </p:nvPr>
        </p:nvSpPr>
        <p:spPr/>
        <p:txBody>
          <a:bodyPr/>
          <a:lstStyle/>
          <a:p>
            <a:fld id="{7F8D6FF4-5326-8143-8643-3E0332AC9204}" type="datetime1">
              <a:rPr lang="en-CA" smtClean="0"/>
              <a:t>2022-09-28</a:t>
            </a:fld>
            <a:endParaRPr lang="en-US"/>
          </a:p>
        </p:txBody>
      </p:sp>
      <p:sp>
        <p:nvSpPr>
          <p:cNvPr id="5" name="Footer Placeholder 4">
            <a:extLst>
              <a:ext uri="{FF2B5EF4-FFF2-40B4-BE49-F238E27FC236}">
                <a16:creationId xmlns:a16="http://schemas.microsoft.com/office/drawing/2014/main" id="{1EAB2F1E-5A8F-D98E-E917-025F16037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54D63-B0C2-41F2-24E4-3F92FDEEA4F9}"/>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450309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B59B-27BF-EC2D-5F3C-C1846AD7E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2698E-E98C-57BE-42AA-F940FCFFD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9D94B-4579-7EEC-F67E-4517B3E07D36}"/>
              </a:ext>
            </a:extLst>
          </p:cNvPr>
          <p:cNvSpPr>
            <a:spLocks noGrp="1"/>
          </p:cNvSpPr>
          <p:nvPr>
            <p:ph type="dt" sz="half" idx="10"/>
          </p:nvPr>
        </p:nvSpPr>
        <p:spPr/>
        <p:txBody>
          <a:bodyPr/>
          <a:lstStyle/>
          <a:p>
            <a:fld id="{1A40461C-39ED-9941-BADF-2788ECD2B888}" type="datetime1">
              <a:rPr lang="en-CA" smtClean="0"/>
              <a:t>2022-09-28</a:t>
            </a:fld>
            <a:endParaRPr lang="en-US"/>
          </a:p>
        </p:txBody>
      </p:sp>
      <p:sp>
        <p:nvSpPr>
          <p:cNvPr id="5" name="Footer Placeholder 4">
            <a:extLst>
              <a:ext uri="{FF2B5EF4-FFF2-40B4-BE49-F238E27FC236}">
                <a16:creationId xmlns:a16="http://schemas.microsoft.com/office/drawing/2014/main" id="{DBAA10FA-B495-FA4E-48C9-BCCC99420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08704-DCF2-C7E2-8B38-9BB5A66B1B34}"/>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456215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A6B3-DD60-0F84-DB68-F177117E1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8D3007-7105-2890-08F4-658B4D96D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8E993-967D-EC34-8C23-536F21BB5F2A}"/>
              </a:ext>
            </a:extLst>
          </p:cNvPr>
          <p:cNvSpPr>
            <a:spLocks noGrp="1"/>
          </p:cNvSpPr>
          <p:nvPr>
            <p:ph type="dt" sz="half" idx="10"/>
          </p:nvPr>
        </p:nvSpPr>
        <p:spPr/>
        <p:txBody>
          <a:bodyPr/>
          <a:lstStyle/>
          <a:p>
            <a:fld id="{4AE40C1D-6D30-1F46-98EF-32082D46C0B1}" type="datetime1">
              <a:rPr lang="en-CA" smtClean="0"/>
              <a:t>2022-09-28</a:t>
            </a:fld>
            <a:endParaRPr lang="en-US"/>
          </a:p>
        </p:txBody>
      </p:sp>
      <p:sp>
        <p:nvSpPr>
          <p:cNvPr id="5" name="Footer Placeholder 4">
            <a:extLst>
              <a:ext uri="{FF2B5EF4-FFF2-40B4-BE49-F238E27FC236}">
                <a16:creationId xmlns:a16="http://schemas.microsoft.com/office/drawing/2014/main" id="{D24D3055-61C0-B607-290D-8ADB14C7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6A5FF-01B3-8673-B48B-DE6B44FED261}"/>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1096427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9E04-73B1-183B-75FC-BD9A8E7C2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D29C8-B90A-2A80-15C2-90D7FAE3C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7B9EB-1D8C-0D8A-5376-922C6A1C4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37977-457A-FC41-5ADC-1D585AF42E73}"/>
              </a:ext>
            </a:extLst>
          </p:cNvPr>
          <p:cNvSpPr>
            <a:spLocks noGrp="1"/>
          </p:cNvSpPr>
          <p:nvPr>
            <p:ph type="dt" sz="half" idx="10"/>
          </p:nvPr>
        </p:nvSpPr>
        <p:spPr/>
        <p:txBody>
          <a:bodyPr/>
          <a:lstStyle/>
          <a:p>
            <a:fld id="{A450C371-B521-B44E-9739-E6ED7183B753}" type="datetime1">
              <a:rPr lang="en-CA" smtClean="0"/>
              <a:t>2022-09-28</a:t>
            </a:fld>
            <a:endParaRPr lang="en-US"/>
          </a:p>
        </p:txBody>
      </p:sp>
      <p:sp>
        <p:nvSpPr>
          <p:cNvPr id="6" name="Footer Placeholder 5">
            <a:extLst>
              <a:ext uri="{FF2B5EF4-FFF2-40B4-BE49-F238E27FC236}">
                <a16:creationId xmlns:a16="http://schemas.microsoft.com/office/drawing/2014/main" id="{B68F5D44-CCEE-B38F-C32F-ED540F242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2270A-D0D7-09C8-668A-87DF781A3FE0}"/>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23091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5477-E601-C894-E666-B50E740B97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1931CF-38A6-8FAF-78F7-BC8915486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72C583-FD14-BB6B-A464-D3BC213CC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01A7B0-B461-921B-5DBC-B222ECA19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9E079-B796-D303-8CA7-B05C08A0DE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ECAF2-1A45-1014-F2E4-693773AB9240}"/>
              </a:ext>
            </a:extLst>
          </p:cNvPr>
          <p:cNvSpPr>
            <a:spLocks noGrp="1"/>
          </p:cNvSpPr>
          <p:nvPr>
            <p:ph type="dt" sz="half" idx="10"/>
          </p:nvPr>
        </p:nvSpPr>
        <p:spPr/>
        <p:txBody>
          <a:bodyPr/>
          <a:lstStyle/>
          <a:p>
            <a:fld id="{B78C0D24-4C33-8243-9089-1163EC523299}" type="datetime1">
              <a:rPr lang="en-CA" smtClean="0"/>
              <a:t>2022-09-28</a:t>
            </a:fld>
            <a:endParaRPr lang="en-US"/>
          </a:p>
        </p:txBody>
      </p:sp>
      <p:sp>
        <p:nvSpPr>
          <p:cNvPr id="8" name="Footer Placeholder 7">
            <a:extLst>
              <a:ext uri="{FF2B5EF4-FFF2-40B4-BE49-F238E27FC236}">
                <a16:creationId xmlns:a16="http://schemas.microsoft.com/office/drawing/2014/main" id="{7466596B-FDCE-87A7-CA82-452650895F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26ABC7-B1B0-D528-50FA-5EEF83FF6CA6}"/>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2465167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C28F-3C83-8D91-3C90-5D6AAD144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F915A-9611-8189-BA62-0ADF971B9384}"/>
              </a:ext>
            </a:extLst>
          </p:cNvPr>
          <p:cNvSpPr>
            <a:spLocks noGrp="1"/>
          </p:cNvSpPr>
          <p:nvPr>
            <p:ph type="dt" sz="half" idx="10"/>
          </p:nvPr>
        </p:nvSpPr>
        <p:spPr/>
        <p:txBody>
          <a:bodyPr/>
          <a:lstStyle/>
          <a:p>
            <a:fld id="{F50E6CDB-72F6-E746-963F-7BCF06131F5D}" type="datetime1">
              <a:rPr lang="en-CA" smtClean="0"/>
              <a:t>2022-09-28</a:t>
            </a:fld>
            <a:endParaRPr lang="en-US"/>
          </a:p>
        </p:txBody>
      </p:sp>
      <p:sp>
        <p:nvSpPr>
          <p:cNvPr id="4" name="Footer Placeholder 3">
            <a:extLst>
              <a:ext uri="{FF2B5EF4-FFF2-40B4-BE49-F238E27FC236}">
                <a16:creationId xmlns:a16="http://schemas.microsoft.com/office/drawing/2014/main" id="{7CCABD11-6F7F-30AC-3411-EF59C2A57F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196F68-7635-2006-B12C-EA952B30819F}"/>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131639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C2316-0AAF-E917-9A9E-4EFA2E6792E6}"/>
              </a:ext>
            </a:extLst>
          </p:cNvPr>
          <p:cNvSpPr>
            <a:spLocks noGrp="1"/>
          </p:cNvSpPr>
          <p:nvPr>
            <p:ph type="dt" sz="half" idx="10"/>
          </p:nvPr>
        </p:nvSpPr>
        <p:spPr/>
        <p:txBody>
          <a:bodyPr/>
          <a:lstStyle/>
          <a:p>
            <a:fld id="{266F631C-2738-5847-816A-6AAEECBC6C1F}" type="datetime1">
              <a:rPr lang="en-CA" smtClean="0"/>
              <a:t>2022-09-28</a:t>
            </a:fld>
            <a:endParaRPr lang="en-US"/>
          </a:p>
        </p:txBody>
      </p:sp>
      <p:sp>
        <p:nvSpPr>
          <p:cNvPr id="3" name="Footer Placeholder 2">
            <a:extLst>
              <a:ext uri="{FF2B5EF4-FFF2-40B4-BE49-F238E27FC236}">
                <a16:creationId xmlns:a16="http://schemas.microsoft.com/office/drawing/2014/main" id="{F138FA84-F2F2-AE68-A5FB-F069702E54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BB8D0B-C5AD-8972-C702-12AC3DFA8B77}"/>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12006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20C4-F9D4-C99D-C5AE-1747C5F1A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7BCBD4-E687-2F6C-ECB3-EE15D958D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A7B21-3CC9-C285-1BA9-D9ACFB2F8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58479-FC00-E01C-B34F-C3F2BBD1CDAA}"/>
              </a:ext>
            </a:extLst>
          </p:cNvPr>
          <p:cNvSpPr>
            <a:spLocks noGrp="1"/>
          </p:cNvSpPr>
          <p:nvPr>
            <p:ph type="dt" sz="half" idx="10"/>
          </p:nvPr>
        </p:nvSpPr>
        <p:spPr/>
        <p:txBody>
          <a:bodyPr/>
          <a:lstStyle/>
          <a:p>
            <a:fld id="{0702CD7E-9289-7649-A443-7F872B2910D5}" type="datetime1">
              <a:rPr lang="en-CA" smtClean="0"/>
              <a:t>2022-09-28</a:t>
            </a:fld>
            <a:endParaRPr lang="en-US"/>
          </a:p>
        </p:txBody>
      </p:sp>
      <p:sp>
        <p:nvSpPr>
          <p:cNvPr id="6" name="Footer Placeholder 5">
            <a:extLst>
              <a:ext uri="{FF2B5EF4-FFF2-40B4-BE49-F238E27FC236}">
                <a16:creationId xmlns:a16="http://schemas.microsoft.com/office/drawing/2014/main" id="{413DF7A8-6DED-E22F-7310-BD700597D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F7678-B5F4-81B4-E19B-F9F7E5EC8125}"/>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301302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B59B-27BF-EC2D-5F3C-C1846AD7E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2698E-E98C-57BE-42AA-F940FCFFD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9D94B-4579-7EEC-F67E-4517B3E07D36}"/>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5" name="Footer Placeholder 4">
            <a:extLst>
              <a:ext uri="{FF2B5EF4-FFF2-40B4-BE49-F238E27FC236}">
                <a16:creationId xmlns:a16="http://schemas.microsoft.com/office/drawing/2014/main" id="{DBAA10FA-B495-FA4E-48C9-BCCC99420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08704-DCF2-C7E2-8B38-9BB5A66B1B34}"/>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794037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6578-DDCB-4F87-69CE-57881F508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D33F3B-21AC-8F15-5F81-1A41D607A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DC1CD9-F357-74FC-D126-F50F686E0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0771D-EE78-607B-F476-EDCEB49740EC}"/>
              </a:ext>
            </a:extLst>
          </p:cNvPr>
          <p:cNvSpPr>
            <a:spLocks noGrp="1"/>
          </p:cNvSpPr>
          <p:nvPr>
            <p:ph type="dt" sz="half" idx="10"/>
          </p:nvPr>
        </p:nvSpPr>
        <p:spPr/>
        <p:txBody>
          <a:bodyPr/>
          <a:lstStyle/>
          <a:p>
            <a:fld id="{6EED1683-02FE-E541-AC16-DCDA72166323}" type="datetime1">
              <a:rPr lang="en-CA" smtClean="0"/>
              <a:t>2022-09-28</a:t>
            </a:fld>
            <a:endParaRPr lang="en-US"/>
          </a:p>
        </p:txBody>
      </p:sp>
      <p:sp>
        <p:nvSpPr>
          <p:cNvPr id="6" name="Footer Placeholder 5">
            <a:extLst>
              <a:ext uri="{FF2B5EF4-FFF2-40B4-BE49-F238E27FC236}">
                <a16:creationId xmlns:a16="http://schemas.microsoft.com/office/drawing/2014/main" id="{A410D61D-85AD-7C1A-BA3C-043E12231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5DA6E-1EF3-4C45-159D-0CB906747379}"/>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336161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1DF0-52D2-8E9A-9F24-F0D6FFCB32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E2DBC9-000E-1122-4F5B-1724C3AD77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89953-0CC4-E4A2-6913-86A1A43F653A}"/>
              </a:ext>
            </a:extLst>
          </p:cNvPr>
          <p:cNvSpPr>
            <a:spLocks noGrp="1"/>
          </p:cNvSpPr>
          <p:nvPr>
            <p:ph type="dt" sz="half" idx="10"/>
          </p:nvPr>
        </p:nvSpPr>
        <p:spPr/>
        <p:txBody>
          <a:bodyPr/>
          <a:lstStyle/>
          <a:p>
            <a:fld id="{52C010F2-B14D-1B40-9E1F-540EE194D11D}" type="datetime1">
              <a:rPr lang="en-CA" smtClean="0"/>
              <a:t>2022-09-28</a:t>
            </a:fld>
            <a:endParaRPr lang="en-US"/>
          </a:p>
        </p:txBody>
      </p:sp>
      <p:sp>
        <p:nvSpPr>
          <p:cNvPr id="5" name="Footer Placeholder 4">
            <a:extLst>
              <a:ext uri="{FF2B5EF4-FFF2-40B4-BE49-F238E27FC236}">
                <a16:creationId xmlns:a16="http://schemas.microsoft.com/office/drawing/2014/main" id="{216FE044-32AB-F213-B28B-5CAEC0BAA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08B65-2E93-7A94-2D92-F2C6F6B6FE26}"/>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1647607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20936-8D13-4159-C440-EBB7F059A2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3F6AC6-CE87-30D3-E96D-5539F04EF1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79FC7-1D6F-66FF-5D80-C24B4540A633}"/>
              </a:ext>
            </a:extLst>
          </p:cNvPr>
          <p:cNvSpPr>
            <a:spLocks noGrp="1"/>
          </p:cNvSpPr>
          <p:nvPr>
            <p:ph type="dt" sz="half" idx="10"/>
          </p:nvPr>
        </p:nvSpPr>
        <p:spPr/>
        <p:txBody>
          <a:bodyPr/>
          <a:lstStyle/>
          <a:p>
            <a:fld id="{5D2CBBE5-342A-D54E-A465-54BCD44024BD}" type="datetime1">
              <a:rPr lang="en-CA" smtClean="0"/>
              <a:t>2022-09-28</a:t>
            </a:fld>
            <a:endParaRPr lang="en-US"/>
          </a:p>
        </p:txBody>
      </p:sp>
      <p:sp>
        <p:nvSpPr>
          <p:cNvPr id="5" name="Footer Placeholder 4">
            <a:extLst>
              <a:ext uri="{FF2B5EF4-FFF2-40B4-BE49-F238E27FC236}">
                <a16:creationId xmlns:a16="http://schemas.microsoft.com/office/drawing/2014/main" id="{B6D3ED9A-2C33-46FE-6C94-E609422A3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E3DBC-6861-CEA9-6BF1-CEF1F995267C}"/>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426124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A6B3-DD60-0F84-DB68-F177117E1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8D3007-7105-2890-08F4-658B4D96D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8E993-967D-EC34-8C23-536F21BB5F2A}"/>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5" name="Footer Placeholder 4">
            <a:extLst>
              <a:ext uri="{FF2B5EF4-FFF2-40B4-BE49-F238E27FC236}">
                <a16:creationId xmlns:a16="http://schemas.microsoft.com/office/drawing/2014/main" id="{D24D3055-61C0-B607-290D-8ADB14C7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6A5FF-01B3-8673-B48B-DE6B44FED261}"/>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183134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9E04-73B1-183B-75FC-BD9A8E7C2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D29C8-B90A-2A80-15C2-90D7FAE3C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7B9EB-1D8C-0D8A-5376-922C6A1C4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37977-457A-FC41-5ADC-1D585AF42E73}"/>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6" name="Footer Placeholder 5">
            <a:extLst>
              <a:ext uri="{FF2B5EF4-FFF2-40B4-BE49-F238E27FC236}">
                <a16:creationId xmlns:a16="http://schemas.microsoft.com/office/drawing/2014/main" id="{B68F5D44-CCEE-B38F-C32F-ED540F242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2270A-D0D7-09C8-668A-87DF781A3FE0}"/>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81527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5477-E601-C894-E666-B50E740B97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1931CF-38A6-8FAF-78F7-BC8915486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72C583-FD14-BB6B-A464-D3BC213CC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01A7B0-B461-921B-5DBC-B222ECA19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9E079-B796-D303-8CA7-B05C08A0DE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ECAF2-1A45-1014-F2E4-693773AB9240}"/>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8" name="Footer Placeholder 7">
            <a:extLst>
              <a:ext uri="{FF2B5EF4-FFF2-40B4-BE49-F238E27FC236}">
                <a16:creationId xmlns:a16="http://schemas.microsoft.com/office/drawing/2014/main" id="{7466596B-FDCE-87A7-CA82-452650895F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26ABC7-B1B0-D528-50FA-5EEF83FF6CA6}"/>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159924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C28F-3C83-8D91-3C90-5D6AAD144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F915A-9611-8189-BA62-0ADF971B9384}"/>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4" name="Footer Placeholder 3">
            <a:extLst>
              <a:ext uri="{FF2B5EF4-FFF2-40B4-BE49-F238E27FC236}">
                <a16:creationId xmlns:a16="http://schemas.microsoft.com/office/drawing/2014/main" id="{7CCABD11-6F7F-30AC-3411-EF59C2A57F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196F68-7635-2006-B12C-EA952B30819F}"/>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32345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C2316-0AAF-E917-9A9E-4EFA2E6792E6}"/>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3" name="Footer Placeholder 2">
            <a:extLst>
              <a:ext uri="{FF2B5EF4-FFF2-40B4-BE49-F238E27FC236}">
                <a16:creationId xmlns:a16="http://schemas.microsoft.com/office/drawing/2014/main" id="{F138FA84-F2F2-AE68-A5FB-F069702E54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BB8D0B-C5AD-8972-C702-12AC3DFA8B77}"/>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340782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20C4-F9D4-C99D-C5AE-1747C5F1A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7BCBD4-E687-2F6C-ECB3-EE15D958D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A7B21-3CC9-C285-1BA9-D9ACFB2F8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58479-FC00-E01C-B34F-C3F2BBD1CDAA}"/>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6" name="Footer Placeholder 5">
            <a:extLst>
              <a:ext uri="{FF2B5EF4-FFF2-40B4-BE49-F238E27FC236}">
                <a16:creationId xmlns:a16="http://schemas.microsoft.com/office/drawing/2014/main" id="{413DF7A8-6DED-E22F-7310-BD700597D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F7678-B5F4-81B4-E19B-F9F7E5EC8125}"/>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262839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6578-DDCB-4F87-69CE-57881F508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D33F3B-21AC-8F15-5F81-1A41D607A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DC1CD9-F357-74FC-D126-F50F686E0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0771D-EE78-607B-F476-EDCEB49740EC}"/>
              </a:ext>
            </a:extLst>
          </p:cNvPr>
          <p:cNvSpPr>
            <a:spLocks noGrp="1"/>
          </p:cNvSpPr>
          <p:nvPr>
            <p:ph type="dt" sz="half" idx="10"/>
          </p:nvPr>
        </p:nvSpPr>
        <p:spPr/>
        <p:txBody>
          <a:bodyPr/>
          <a:lstStyle/>
          <a:p>
            <a:fld id="{962790A8-D68A-7A4A-9A8E-3A2EA1728EEC}" type="datetimeFigureOut">
              <a:rPr lang="en-US" smtClean="0"/>
              <a:t>9/28/2022</a:t>
            </a:fld>
            <a:endParaRPr lang="en-US"/>
          </a:p>
        </p:txBody>
      </p:sp>
      <p:sp>
        <p:nvSpPr>
          <p:cNvPr id="6" name="Footer Placeholder 5">
            <a:extLst>
              <a:ext uri="{FF2B5EF4-FFF2-40B4-BE49-F238E27FC236}">
                <a16:creationId xmlns:a16="http://schemas.microsoft.com/office/drawing/2014/main" id="{A410D61D-85AD-7C1A-BA3C-043E12231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5DA6E-1EF3-4C45-159D-0CB906747379}"/>
              </a:ext>
            </a:extLst>
          </p:cNvPr>
          <p:cNvSpPr>
            <a:spLocks noGrp="1"/>
          </p:cNvSpPr>
          <p:nvPr>
            <p:ph type="sldNum" sz="quarter" idx="12"/>
          </p:nvPr>
        </p:nvSpPr>
        <p:spPr/>
        <p:txBody>
          <a:bodyPr/>
          <a:lstStyle/>
          <a:p>
            <a:fld id="{86AB302C-8DE4-5B48-9F8A-E67DEBE82C28}" type="slidenum">
              <a:rPr lang="en-US" smtClean="0"/>
              <a:t>‹#›</a:t>
            </a:fld>
            <a:endParaRPr lang="en-US"/>
          </a:p>
        </p:txBody>
      </p:sp>
    </p:spTree>
    <p:extLst>
      <p:ext uri="{BB962C8B-B14F-4D97-AF65-F5344CB8AC3E}">
        <p14:creationId xmlns:p14="http://schemas.microsoft.com/office/powerpoint/2010/main" val="314891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46BFE-1EEE-2D7B-6919-8CD6F8C79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23139D-0584-7C05-B64D-B6733ECA3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53A02-36A6-6A8F-1120-7E4F0E222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790A8-D68A-7A4A-9A8E-3A2EA1728EEC}" type="datetimeFigureOut">
              <a:rPr lang="en-US" smtClean="0"/>
              <a:t>9/28/2022</a:t>
            </a:fld>
            <a:endParaRPr lang="en-US"/>
          </a:p>
        </p:txBody>
      </p:sp>
      <p:sp>
        <p:nvSpPr>
          <p:cNvPr id="5" name="Footer Placeholder 4">
            <a:extLst>
              <a:ext uri="{FF2B5EF4-FFF2-40B4-BE49-F238E27FC236}">
                <a16:creationId xmlns:a16="http://schemas.microsoft.com/office/drawing/2014/main" id="{867E1219-B822-226E-D255-0ED8E1A86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B4AED2-AAC3-F40B-7F5B-6B9919E7C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B302C-8DE4-5B48-9F8A-E67DEBE82C28}" type="slidenum">
              <a:rPr lang="en-US" smtClean="0"/>
              <a:t>‹#›</a:t>
            </a:fld>
            <a:endParaRPr lang="en-US"/>
          </a:p>
        </p:txBody>
      </p:sp>
    </p:spTree>
    <p:extLst>
      <p:ext uri="{BB962C8B-B14F-4D97-AF65-F5344CB8AC3E}">
        <p14:creationId xmlns:p14="http://schemas.microsoft.com/office/powerpoint/2010/main" val="294473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46BFE-1EEE-2D7B-6919-8CD6F8C79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23139D-0584-7C05-B64D-B6733ECA3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53A02-36A6-6A8F-1120-7E4F0E222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A557D-6CFA-BB40-8360-7AAAACE34064}" type="datetime1">
              <a:rPr lang="en-CA" smtClean="0"/>
              <a:t>2022-09-28</a:t>
            </a:fld>
            <a:endParaRPr lang="en-US"/>
          </a:p>
        </p:txBody>
      </p:sp>
      <p:sp>
        <p:nvSpPr>
          <p:cNvPr id="5" name="Footer Placeholder 4">
            <a:extLst>
              <a:ext uri="{FF2B5EF4-FFF2-40B4-BE49-F238E27FC236}">
                <a16:creationId xmlns:a16="http://schemas.microsoft.com/office/drawing/2014/main" id="{867E1219-B822-226E-D255-0ED8E1A86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B4AED2-AAC3-F40B-7F5B-6B9919E7C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B302C-8DE4-5B48-9F8A-E67DEBE82C28}" type="slidenum">
              <a:rPr lang="en-US" smtClean="0"/>
              <a:t>‹#›</a:t>
            </a:fld>
            <a:endParaRPr lang="en-US"/>
          </a:p>
        </p:txBody>
      </p:sp>
    </p:spTree>
    <p:extLst>
      <p:ext uri="{BB962C8B-B14F-4D97-AF65-F5344CB8AC3E}">
        <p14:creationId xmlns:p14="http://schemas.microsoft.com/office/powerpoint/2010/main" val="3631899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rcwproject.ca/"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canada.ca/en/department-finance/news/2021/04/budget-2021-a-canada-wide-early-learning-and-child-care-plan.html"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ZKZBQa4HjEE" TargetMode="Externa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olicyalternatives.ca/sites/default/files/uploads/publications/National%20Office/2021/03/Sounding%20the%20alarm.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5D40-AB47-52A8-5A9C-869305EA09E4}"/>
              </a:ext>
            </a:extLst>
          </p:cNvPr>
          <p:cNvSpPr>
            <a:spLocks noGrp="1"/>
          </p:cNvSpPr>
          <p:nvPr>
            <p:ph type="ctrTitle"/>
          </p:nvPr>
        </p:nvSpPr>
        <p:spPr>
          <a:xfrm>
            <a:off x="985684" y="416348"/>
            <a:ext cx="10368116" cy="2387600"/>
          </a:xfrm>
        </p:spPr>
        <p:txBody>
          <a:bodyPr>
            <a:normAutofit/>
          </a:bodyPr>
          <a:lstStyle/>
          <a:p>
            <a:r>
              <a:rPr lang="en-US" sz="8000" b="1" dirty="0">
                <a:solidFill>
                  <a:srgbClr val="00B0BE"/>
                </a:solidFill>
                <a:latin typeface="Noto Sans" panose="020B0502040504020204" pitchFamily="34" charset="0"/>
                <a:ea typeface="Noto Sans" panose="020B0502040504020204" pitchFamily="34" charset="0"/>
                <a:cs typeface="Noto Sans" panose="020B0502040504020204" pitchFamily="34" charset="0"/>
              </a:rPr>
              <a:t>Childcare in Québec</a:t>
            </a:r>
            <a:br>
              <a:rPr lang="en-US" sz="8000" b="1" dirty="0">
                <a:solidFill>
                  <a:srgbClr val="00B0BE"/>
                </a:solidFill>
                <a:latin typeface="Noto Sans" panose="020B0502040504020204" pitchFamily="34" charset="0"/>
                <a:ea typeface="Noto Sans" panose="020B0502040504020204" pitchFamily="34" charset="0"/>
                <a:cs typeface="Noto Sans" panose="020B0502040504020204" pitchFamily="34" charset="0"/>
              </a:rPr>
            </a:br>
            <a:r>
              <a:rPr lang="en-US" sz="3500" dirty="0">
                <a:latin typeface="Noto Sans" panose="020B0502040504020204" pitchFamily="34" charset="0"/>
                <a:ea typeface="Noto Sans" panose="020B0502040504020204" pitchFamily="34" charset="0"/>
                <a:cs typeface="Noto Sans" panose="020B0502040504020204" pitchFamily="34" charset="0"/>
              </a:rPr>
              <a:t>Featuring Dr. Sophie Mathieu</a:t>
            </a:r>
          </a:p>
        </p:txBody>
      </p:sp>
      <p:pic>
        <p:nvPicPr>
          <p:cNvPr id="5" name="Picture 4">
            <a:extLst>
              <a:ext uri="{FF2B5EF4-FFF2-40B4-BE49-F238E27FC236}">
                <a16:creationId xmlns:a16="http://schemas.microsoft.com/office/drawing/2014/main" id="{6B544EF6-6646-CB87-7DA2-FA7041F42FA0}"/>
              </a:ext>
            </a:extLst>
          </p:cNvPr>
          <p:cNvPicPr>
            <a:picLocks noChangeAspect="1"/>
          </p:cNvPicPr>
          <p:nvPr/>
        </p:nvPicPr>
        <p:blipFill>
          <a:blip r:embed="rId2"/>
          <a:stretch>
            <a:fillRect/>
          </a:stretch>
        </p:blipFill>
        <p:spPr>
          <a:xfrm>
            <a:off x="4058658" y="2992006"/>
            <a:ext cx="4222168" cy="1230545"/>
          </a:xfrm>
          <a:prstGeom prst="rect">
            <a:avLst/>
          </a:prstGeom>
        </p:spPr>
      </p:pic>
      <p:sp>
        <p:nvSpPr>
          <p:cNvPr id="7" name="Content Placeholder 2">
            <a:extLst>
              <a:ext uri="{FF2B5EF4-FFF2-40B4-BE49-F238E27FC236}">
                <a16:creationId xmlns:a16="http://schemas.microsoft.com/office/drawing/2014/main" id="{9F834E98-BDE5-74D1-94E0-E003766788D2}"/>
              </a:ext>
            </a:extLst>
          </p:cNvPr>
          <p:cNvSpPr txBox="1">
            <a:spLocks/>
          </p:cNvSpPr>
          <p:nvPr/>
        </p:nvSpPr>
        <p:spPr>
          <a:xfrm>
            <a:off x="3296317" y="4410610"/>
            <a:ext cx="8057483" cy="16797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latin typeface="Noto Sans" panose="020B0502040504020204" pitchFamily="34" charset="0"/>
                <a:ea typeface="Noto Sans" panose="020B0502040504020204" pitchFamily="34" charset="0"/>
                <a:cs typeface="Noto Sans" panose="020B0502040504020204" pitchFamily="34" charset="0"/>
              </a:rPr>
              <a:t>Dr. Sophie Mathieu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rPr>
              <a:t>Co-Investigator, Reimagining Care/Work Policies</a:t>
            </a:r>
          </a:p>
          <a:p>
            <a:pPr algn="l">
              <a:defRPr/>
            </a:pPr>
            <a:r>
              <a:rPr lang="en-US" sz="1800" dirty="0">
                <a:solidFill>
                  <a:prstClr val="black"/>
                </a:solidFill>
                <a:latin typeface="Noto Sans" panose="020B0502040504020204" pitchFamily="34" charset="0"/>
                <a:ea typeface="Noto Sans" panose="020B0502040504020204" pitchFamily="34" charset="0"/>
                <a:cs typeface="Noto Sans" panose="020B0502040504020204" pitchFamily="34" charset="0"/>
              </a:rPr>
              <a:t>Senior Program Specialist, Vanier Institute of the Family</a:t>
            </a:r>
          </a:p>
        </p:txBody>
      </p:sp>
      <p:pic>
        <p:nvPicPr>
          <p:cNvPr id="8" name="Image 3">
            <a:extLst>
              <a:ext uri="{FF2B5EF4-FFF2-40B4-BE49-F238E27FC236}">
                <a16:creationId xmlns:a16="http://schemas.microsoft.com/office/drawing/2014/main" id="{DBA0C79E-E839-6695-BA38-4BAC88F728C2}"/>
              </a:ext>
            </a:extLst>
          </p:cNvPr>
          <p:cNvPicPr>
            <a:picLocks noChangeAspect="1"/>
          </p:cNvPicPr>
          <p:nvPr/>
        </p:nvPicPr>
        <p:blipFill rotWithShape="1">
          <a:blip r:embed="rId3">
            <a:duotone>
              <a:prstClr val="black"/>
              <a:srgbClr val="D9C3A5">
                <a:tint val="50000"/>
                <a:satMod val="180000"/>
              </a:srgbClr>
            </a:duotone>
          </a:blip>
          <a:srcRect t="1012" r="729" b="13873"/>
          <a:stretch/>
        </p:blipFill>
        <p:spPr>
          <a:xfrm>
            <a:off x="838200" y="3997147"/>
            <a:ext cx="2286000" cy="2359203"/>
          </a:xfrm>
          <a:prstGeom prst="ellipse">
            <a:avLst/>
          </a:prstGeom>
        </p:spPr>
      </p:pic>
      <p:sp>
        <p:nvSpPr>
          <p:cNvPr id="6" name="Slide Number Placeholder 5">
            <a:extLst>
              <a:ext uri="{FF2B5EF4-FFF2-40B4-BE49-F238E27FC236}">
                <a16:creationId xmlns:a16="http://schemas.microsoft.com/office/drawing/2014/main" id="{6A457CF4-85BE-DE8D-7053-C306C5B97D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302C-8DE4-5B48-9F8A-E67DEBE82C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The Vanier Institute of the Family / L’Institut Vanier de la famille">
            <a:extLst>
              <a:ext uri="{FF2B5EF4-FFF2-40B4-BE49-F238E27FC236}">
                <a16:creationId xmlns:a16="http://schemas.microsoft.com/office/drawing/2014/main" id="{15142DAE-E41B-3CD1-4D60-FF416634E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317" y="5664045"/>
            <a:ext cx="1893316" cy="63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13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3415-838D-F1A8-7C40-BC9E38AB4A62}"/>
              </a:ext>
            </a:extLst>
          </p:cNvPr>
          <p:cNvSpPr>
            <a:spLocks noGrp="1"/>
          </p:cNvSpPr>
          <p:nvPr>
            <p:ph type="title"/>
          </p:nvPr>
        </p:nvSpPr>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Quality</a:t>
            </a:r>
          </a:p>
        </p:txBody>
      </p:sp>
      <p:sp>
        <p:nvSpPr>
          <p:cNvPr id="4" name="Content Placeholder 2">
            <a:extLst>
              <a:ext uri="{FF2B5EF4-FFF2-40B4-BE49-F238E27FC236}">
                <a16:creationId xmlns:a16="http://schemas.microsoft.com/office/drawing/2014/main" id="{09C455FA-ACB7-F9C2-EBC3-5CABA39A9955}"/>
              </a:ext>
            </a:extLst>
          </p:cNvPr>
          <p:cNvSpPr txBox="1">
            <a:spLocks/>
          </p:cNvSpPr>
          <p:nvPr/>
        </p:nvSpPr>
        <p:spPr>
          <a:xfrm>
            <a:off x="838203" y="1519680"/>
            <a:ext cx="10368513" cy="893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latin typeface="Noto Sans" panose="020B0502040504020204" pitchFamily="34" charset="0"/>
                <a:ea typeface="Noto Sans" panose="020B0502040504020204" pitchFamily="34" charset="0"/>
                <a:cs typeface="Noto Sans" panose="020B0502040504020204" pitchFamily="34" charset="0"/>
              </a:rPr>
              <a:t>Across the three types of childcare </a:t>
            </a:r>
            <a:r>
              <a:rPr lang="en-US" sz="3000" dirty="0" err="1">
                <a:latin typeface="Noto Sans" panose="020B0502040504020204" pitchFamily="34" charset="0"/>
                <a:ea typeface="Noto Sans" panose="020B0502040504020204" pitchFamily="34" charset="0"/>
                <a:cs typeface="Noto Sans" panose="020B0502040504020204" pitchFamily="34" charset="0"/>
              </a:rPr>
              <a:t>centres</a:t>
            </a:r>
            <a:r>
              <a:rPr lang="en-US" sz="3000" dirty="0">
                <a:latin typeface="Noto Sans" panose="020B0502040504020204" pitchFamily="34" charset="0"/>
                <a:ea typeface="Noto Sans" panose="020B0502040504020204" pitchFamily="34" charset="0"/>
                <a:cs typeface="Noto Sans" panose="020B0502040504020204" pitchFamily="34" charset="0"/>
              </a:rPr>
              <a:t>, the quality varies:</a:t>
            </a:r>
          </a:p>
          <a:p>
            <a:pPr marL="0" indent="0">
              <a:buNone/>
            </a:pPr>
            <a:endParaRPr lang="en-US" sz="3000" dirty="0">
              <a:latin typeface=""/>
            </a:endParaRPr>
          </a:p>
          <a:p>
            <a:pPr marL="0" indent="0">
              <a:buFont typeface="Arial" panose="020B0604020202020204" pitchFamily="34" charset="0"/>
              <a:buNone/>
            </a:pPr>
            <a:endParaRPr lang="en-CA" sz="4000" dirty="0">
              <a:latin typeface=""/>
            </a:endParaRPr>
          </a:p>
        </p:txBody>
      </p:sp>
      <p:sp>
        <p:nvSpPr>
          <p:cNvPr id="8" name="TextBox 7">
            <a:extLst>
              <a:ext uri="{FF2B5EF4-FFF2-40B4-BE49-F238E27FC236}">
                <a16:creationId xmlns:a16="http://schemas.microsoft.com/office/drawing/2014/main" id="{E77C54E0-15B0-8210-DA16-6797331CFC42}"/>
              </a:ext>
            </a:extLst>
          </p:cNvPr>
          <p:cNvSpPr txBox="1"/>
          <p:nvPr/>
        </p:nvSpPr>
        <p:spPr>
          <a:xfrm>
            <a:off x="1170752" y="2413592"/>
            <a:ext cx="10035964" cy="2930610"/>
          </a:xfrm>
          <a:prstGeom prst="rect">
            <a:avLst/>
          </a:prstGeom>
          <a:noFill/>
        </p:spPr>
        <p:txBody>
          <a:bodyPr wrap="square">
            <a:spAutoFit/>
          </a:bodyPr>
          <a:lstStyle/>
          <a:p>
            <a:pPr marL="461963" lvl="1" indent="-461963" eaLnBrk="1" hangingPunct="1">
              <a:lnSpc>
                <a:spcPct val="150000"/>
              </a:lnSpc>
              <a:spcBef>
                <a:spcPct val="0"/>
              </a:spcBef>
              <a:spcAft>
                <a:spcPts val="600"/>
              </a:spcAft>
              <a:buFont typeface="+mj-lt"/>
              <a:buAutoNum type="arabicPeriod"/>
              <a:defRPr/>
            </a:pPr>
            <a:r>
              <a:rPr lang="en-CA" altLang="fr-FR"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Highest</a:t>
            </a:r>
            <a:r>
              <a:rPr lang="en-CA" altLang="fr-FR" sz="3000" dirty="0">
                <a:latin typeface="Noto Sans" panose="020B0502040504020204" pitchFamily="34" charset="0"/>
                <a:ea typeface="Noto Sans" panose="020B0502040504020204" pitchFamily="34" charset="0"/>
                <a:cs typeface="Noto Sans" panose="020B0502040504020204" pitchFamily="34" charset="0"/>
              </a:rPr>
              <a:t>: Subsidized, non-profit centres, called centres de la petite </a:t>
            </a:r>
            <a:r>
              <a:rPr lang="en-CA" altLang="fr-FR" sz="3000" dirty="0" err="1">
                <a:latin typeface="Noto Sans" panose="020B0502040504020204" pitchFamily="34" charset="0"/>
                <a:ea typeface="Noto Sans" panose="020B0502040504020204" pitchFamily="34" charset="0"/>
                <a:cs typeface="Noto Sans" panose="020B0502040504020204" pitchFamily="34" charset="0"/>
              </a:rPr>
              <a:t>enfance</a:t>
            </a:r>
            <a:r>
              <a:rPr lang="en-CA" altLang="fr-FR" sz="3000" dirty="0">
                <a:latin typeface="Noto Sans" panose="020B0502040504020204" pitchFamily="34" charset="0"/>
                <a:ea typeface="Noto Sans" panose="020B0502040504020204" pitchFamily="34" charset="0"/>
                <a:cs typeface="Noto Sans" panose="020B0502040504020204" pitchFamily="34" charset="0"/>
              </a:rPr>
              <a:t> (CPE)</a:t>
            </a:r>
          </a:p>
          <a:p>
            <a:pPr marL="461963" lvl="1" indent="-461963" eaLnBrk="1" hangingPunct="1">
              <a:lnSpc>
                <a:spcPct val="150000"/>
              </a:lnSpc>
              <a:spcBef>
                <a:spcPct val="0"/>
              </a:spcBef>
              <a:spcAft>
                <a:spcPts val="600"/>
              </a:spcAft>
              <a:buFont typeface="+mj-lt"/>
              <a:buAutoNum type="arabicPeriod"/>
              <a:defRPr/>
            </a:pPr>
            <a:r>
              <a:rPr lang="en-CA" altLang="fr-FR"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Lower</a:t>
            </a:r>
            <a:r>
              <a:rPr lang="en-CA" altLang="fr-FR" sz="3000" dirty="0">
                <a:latin typeface="Noto Sans" panose="020B0502040504020204" pitchFamily="34" charset="0"/>
                <a:ea typeface="Noto Sans" panose="020B0502040504020204" pitchFamily="34" charset="0"/>
                <a:cs typeface="Noto Sans" panose="020B0502040504020204" pitchFamily="34" charset="0"/>
              </a:rPr>
              <a:t>: Subsidized, for-profit </a:t>
            </a:r>
            <a:r>
              <a:rPr lang="en-CA" altLang="fr-FR" sz="3000" dirty="0" err="1">
                <a:latin typeface="Noto Sans" panose="020B0502040504020204" pitchFamily="34" charset="0"/>
                <a:ea typeface="Noto Sans" panose="020B0502040504020204" pitchFamily="34" charset="0"/>
                <a:cs typeface="Noto Sans" panose="020B0502040504020204" pitchFamily="34" charset="0"/>
              </a:rPr>
              <a:t>garderies</a:t>
            </a:r>
            <a:endParaRPr lang="en-CA" altLang="fr-FR" sz="3000" dirty="0">
              <a:latin typeface="Noto Sans" panose="020B0502040504020204" pitchFamily="34" charset="0"/>
              <a:ea typeface="Noto Sans" panose="020B0502040504020204" pitchFamily="34" charset="0"/>
              <a:cs typeface="Noto Sans" panose="020B0502040504020204" pitchFamily="34" charset="0"/>
            </a:endParaRPr>
          </a:p>
          <a:p>
            <a:pPr marL="461963" lvl="1" indent="-461963">
              <a:lnSpc>
                <a:spcPct val="150000"/>
              </a:lnSpc>
              <a:spcBef>
                <a:spcPct val="0"/>
              </a:spcBef>
              <a:spcAft>
                <a:spcPts val="1200"/>
              </a:spcAft>
              <a:buFont typeface="+mj-lt"/>
              <a:buAutoNum type="arabicPeriod"/>
              <a:defRPr/>
            </a:pPr>
            <a:r>
              <a:rPr lang="en-CA" altLang="fr-FR"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Lowest</a:t>
            </a:r>
            <a:r>
              <a:rPr lang="en-CA" altLang="fr-FR" sz="3000" dirty="0">
                <a:latin typeface="Noto Sans" panose="020B0502040504020204" pitchFamily="34" charset="0"/>
                <a:ea typeface="Noto Sans" panose="020B0502040504020204" pitchFamily="34" charset="0"/>
                <a:cs typeface="Noto Sans" panose="020B0502040504020204" pitchFamily="34" charset="0"/>
              </a:rPr>
              <a:t>: Unsubsidized, for-profit </a:t>
            </a:r>
            <a:r>
              <a:rPr lang="en-CA" altLang="fr-FR" sz="3000" dirty="0" err="1">
                <a:latin typeface="Noto Sans" panose="020B0502040504020204" pitchFamily="34" charset="0"/>
                <a:ea typeface="Noto Sans" panose="020B0502040504020204" pitchFamily="34" charset="0"/>
                <a:cs typeface="Noto Sans" panose="020B0502040504020204" pitchFamily="34" charset="0"/>
              </a:rPr>
              <a:t>garderies</a:t>
            </a:r>
            <a:endParaRPr lang="en-CA" altLang="fr-FR" sz="3000" dirty="0">
              <a:latin typeface="Noto Sans" panose="020B0502040504020204" pitchFamily="34" charset="0"/>
              <a:ea typeface="Noto Sans" panose="020B0502040504020204" pitchFamily="34" charset="0"/>
              <a:cs typeface="Noto Sans" panose="020B0502040504020204" pitchFamily="34" charset="0"/>
            </a:endParaRPr>
          </a:p>
        </p:txBody>
      </p:sp>
      <p:pic>
        <p:nvPicPr>
          <p:cNvPr id="9" name="Picture 8">
            <a:extLst>
              <a:ext uri="{FF2B5EF4-FFF2-40B4-BE49-F238E27FC236}">
                <a16:creationId xmlns:a16="http://schemas.microsoft.com/office/drawing/2014/main" id="{4410BD7F-DF01-5F7C-0148-92BB4E1DDD71}"/>
              </a:ext>
            </a:extLst>
          </p:cNvPr>
          <p:cNvPicPr>
            <a:picLocks noChangeAspect="1"/>
          </p:cNvPicPr>
          <p:nvPr/>
        </p:nvPicPr>
        <p:blipFill>
          <a:blip r:embed="rId2"/>
          <a:stretch>
            <a:fillRect/>
          </a:stretch>
        </p:blipFill>
        <p:spPr>
          <a:xfrm>
            <a:off x="190462" y="5599940"/>
            <a:ext cx="3959687" cy="1154045"/>
          </a:xfrm>
          <a:prstGeom prst="rect">
            <a:avLst/>
          </a:prstGeom>
        </p:spPr>
      </p:pic>
    </p:spTree>
    <p:extLst>
      <p:ext uri="{BB962C8B-B14F-4D97-AF65-F5344CB8AC3E}">
        <p14:creationId xmlns:p14="http://schemas.microsoft.com/office/powerpoint/2010/main" val="31796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4F42B-D24F-8C48-CC08-A1291AF9B413}"/>
              </a:ext>
            </a:extLst>
          </p:cNvPr>
          <p:cNvPicPr>
            <a:picLocks noChangeAspect="1"/>
          </p:cNvPicPr>
          <p:nvPr/>
        </p:nvPicPr>
        <p:blipFill rotWithShape="1">
          <a:blip r:embed="rId2"/>
          <a:srcRect l="35482" r="17438" b="14034"/>
          <a:stretch/>
        </p:blipFill>
        <p:spPr>
          <a:xfrm>
            <a:off x="0" y="231962"/>
            <a:ext cx="4668982" cy="6394076"/>
          </a:xfrm>
          <a:prstGeom prst="rect">
            <a:avLst/>
          </a:prstGeom>
        </p:spPr>
      </p:pic>
      <p:sp>
        <p:nvSpPr>
          <p:cNvPr id="2" name="Title 1">
            <a:extLst>
              <a:ext uri="{FF2B5EF4-FFF2-40B4-BE49-F238E27FC236}">
                <a16:creationId xmlns:a16="http://schemas.microsoft.com/office/drawing/2014/main" id="{085B18D9-98EB-84AA-EBC3-EE9C523514C2}"/>
              </a:ext>
            </a:extLst>
          </p:cNvPr>
          <p:cNvSpPr>
            <a:spLocks noGrp="1"/>
          </p:cNvSpPr>
          <p:nvPr>
            <p:ph type="title"/>
          </p:nvPr>
        </p:nvSpPr>
        <p:spPr>
          <a:xfrm>
            <a:off x="5114440" y="380622"/>
            <a:ext cx="6549325" cy="1325563"/>
          </a:xfrm>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Accessibility</a:t>
            </a:r>
          </a:p>
        </p:txBody>
      </p:sp>
      <p:sp>
        <p:nvSpPr>
          <p:cNvPr id="3" name="Content Placeholder 2">
            <a:extLst>
              <a:ext uri="{FF2B5EF4-FFF2-40B4-BE49-F238E27FC236}">
                <a16:creationId xmlns:a16="http://schemas.microsoft.com/office/drawing/2014/main" id="{AC8B76D3-2AA6-BC50-32C4-6E8F9A5174DB}"/>
              </a:ext>
            </a:extLst>
          </p:cNvPr>
          <p:cNvSpPr>
            <a:spLocks noGrp="1"/>
          </p:cNvSpPr>
          <p:nvPr>
            <p:ph idx="1"/>
          </p:nvPr>
        </p:nvSpPr>
        <p:spPr>
          <a:xfrm>
            <a:off x="5114440" y="1825624"/>
            <a:ext cx="6115373" cy="4351338"/>
          </a:xfrm>
        </p:spPr>
        <p:txBody>
          <a:bodyPr>
            <a:normAutofit/>
          </a:bodyPr>
          <a:lstStyle/>
          <a:p>
            <a:pPr marL="0" indent="0">
              <a:buNone/>
            </a:pPr>
            <a:r>
              <a:rPr lang="en-US" sz="3000" dirty="0">
                <a:latin typeface="Noto Sans" panose="020B0502040504020204" pitchFamily="34" charset="0"/>
                <a:ea typeface="Noto Sans" panose="020B0502040504020204" pitchFamily="34" charset="0"/>
                <a:cs typeface="Noto Sans" panose="020B0502040504020204" pitchFamily="34" charset="0"/>
              </a:rPr>
              <a:t>Parents across Québec </a:t>
            </a:r>
            <a:r>
              <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continue to struggle </a:t>
            </a:r>
            <a:r>
              <a:rPr lang="en-US" sz="3000" dirty="0">
                <a:latin typeface="Noto Sans" panose="020B0502040504020204" pitchFamily="34" charset="0"/>
                <a:ea typeface="Noto Sans" panose="020B0502040504020204" pitchFamily="34" charset="0"/>
                <a:cs typeface="Noto Sans" panose="020B0502040504020204" pitchFamily="34" charset="0"/>
              </a:rPr>
              <a:t>to access a high-quality childcare space</a:t>
            </a:r>
          </a:p>
          <a:p>
            <a:pPr marL="0" indent="0">
              <a:buNone/>
            </a:pPr>
            <a:endParaRPr lang="en-US" sz="1200" b="1" dirty="0">
              <a:solidFill>
                <a:srgbClr val="00A7B5"/>
              </a:solidFill>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en-US" sz="3000" dirty="0">
                <a:latin typeface="Noto Sans" panose="020B0502040504020204" pitchFamily="34" charset="0"/>
                <a:ea typeface="Noto Sans" panose="020B0502040504020204" pitchFamily="34" charset="0"/>
                <a:cs typeface="Noto Sans" panose="020B0502040504020204" pitchFamily="34" charset="0"/>
              </a:rPr>
              <a:t>The supply of childcare spaces has never been able to meet demand </a:t>
            </a:r>
          </a:p>
        </p:txBody>
      </p:sp>
      <p:pic>
        <p:nvPicPr>
          <p:cNvPr id="8" name="Picture 7">
            <a:extLst>
              <a:ext uri="{FF2B5EF4-FFF2-40B4-BE49-F238E27FC236}">
                <a16:creationId xmlns:a16="http://schemas.microsoft.com/office/drawing/2014/main" id="{CB9C4FE3-0B21-CDE8-FD43-681AB5BD22E6}"/>
              </a:ext>
            </a:extLst>
          </p:cNvPr>
          <p:cNvPicPr>
            <a:picLocks noChangeAspect="1"/>
          </p:cNvPicPr>
          <p:nvPr/>
        </p:nvPicPr>
        <p:blipFill>
          <a:blip r:embed="rId3"/>
          <a:stretch>
            <a:fillRect/>
          </a:stretch>
        </p:blipFill>
        <p:spPr>
          <a:xfrm>
            <a:off x="8132866" y="5599940"/>
            <a:ext cx="3959687" cy="1154045"/>
          </a:xfrm>
          <a:prstGeom prst="rect">
            <a:avLst/>
          </a:prstGeom>
        </p:spPr>
      </p:pic>
      <p:sp>
        <p:nvSpPr>
          <p:cNvPr id="4" name="TextBox 3">
            <a:extLst>
              <a:ext uri="{FF2B5EF4-FFF2-40B4-BE49-F238E27FC236}">
                <a16:creationId xmlns:a16="http://schemas.microsoft.com/office/drawing/2014/main" id="{889EF648-D7E8-FE6E-3BE7-8030910BEC24}"/>
              </a:ext>
            </a:extLst>
          </p:cNvPr>
          <p:cNvSpPr txBox="1"/>
          <p:nvPr/>
        </p:nvSpPr>
        <p:spPr>
          <a:xfrm>
            <a:off x="592567" y="6061546"/>
            <a:ext cx="3483848" cy="230832"/>
          </a:xfrm>
          <a:prstGeom prst="rect">
            <a:avLst/>
          </a:prstGeom>
          <a:noFill/>
        </p:spPr>
        <p:txBody>
          <a:bodyPr wrap="square" rtlCol="0">
            <a:spAutoFit/>
          </a:bodyPr>
          <a:lstStyle/>
          <a:p>
            <a:pPr algn="ct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Illustration by Diana </a:t>
            </a:r>
            <a:r>
              <a:rPr lang="en-US" sz="900" dirty="0" err="1">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Tzinis</a:t>
            </a: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 © 2022 RC/W</a:t>
            </a:r>
          </a:p>
        </p:txBody>
      </p:sp>
    </p:spTree>
    <p:extLst>
      <p:ext uri="{BB962C8B-B14F-4D97-AF65-F5344CB8AC3E}">
        <p14:creationId xmlns:p14="http://schemas.microsoft.com/office/powerpoint/2010/main" val="323287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linedrawing&#10;&#10;Description automatically generated">
            <a:extLst>
              <a:ext uri="{FF2B5EF4-FFF2-40B4-BE49-F238E27FC236}">
                <a16:creationId xmlns:a16="http://schemas.microsoft.com/office/drawing/2014/main" id="{07FE1F2A-309F-F01D-36DB-033323D471B4}"/>
              </a:ext>
            </a:extLst>
          </p:cNvPr>
          <p:cNvPicPr>
            <a:picLocks noChangeAspect="1"/>
          </p:cNvPicPr>
          <p:nvPr/>
        </p:nvPicPr>
        <p:blipFill rotWithShape="1">
          <a:blip r:embed="rId2"/>
          <a:srcRect l="1" r="37562"/>
          <a:stretch/>
        </p:blipFill>
        <p:spPr>
          <a:xfrm>
            <a:off x="7464047" y="1027906"/>
            <a:ext cx="4537491" cy="5450400"/>
          </a:xfrm>
          <a:prstGeom prst="rect">
            <a:avLst/>
          </a:prstGeom>
        </p:spPr>
      </p:pic>
      <p:pic>
        <p:nvPicPr>
          <p:cNvPr id="9" name="Picture 8">
            <a:extLst>
              <a:ext uri="{FF2B5EF4-FFF2-40B4-BE49-F238E27FC236}">
                <a16:creationId xmlns:a16="http://schemas.microsoft.com/office/drawing/2014/main" id="{0CEF32E4-2D0A-06D7-3040-0B42C2DB8F27}"/>
              </a:ext>
            </a:extLst>
          </p:cNvPr>
          <p:cNvPicPr>
            <a:picLocks noChangeAspect="1"/>
          </p:cNvPicPr>
          <p:nvPr/>
        </p:nvPicPr>
        <p:blipFill>
          <a:blip r:embed="rId3"/>
          <a:stretch>
            <a:fillRect/>
          </a:stretch>
        </p:blipFill>
        <p:spPr>
          <a:xfrm>
            <a:off x="190462" y="5599940"/>
            <a:ext cx="3959687" cy="1154045"/>
          </a:xfrm>
          <a:prstGeom prst="rect">
            <a:avLst/>
          </a:prstGeom>
        </p:spPr>
      </p:pic>
      <p:sp>
        <p:nvSpPr>
          <p:cNvPr id="20" name="Title 19">
            <a:extLst>
              <a:ext uri="{FF2B5EF4-FFF2-40B4-BE49-F238E27FC236}">
                <a16:creationId xmlns:a16="http://schemas.microsoft.com/office/drawing/2014/main" id="{78856B93-965F-5975-B43E-7366B0EB6159}"/>
              </a:ext>
            </a:extLst>
          </p:cNvPr>
          <p:cNvSpPr>
            <a:spLocks noGrp="1"/>
          </p:cNvSpPr>
          <p:nvPr>
            <p:ph type="title"/>
          </p:nvPr>
        </p:nvSpPr>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It’s good to be a parent in Québec</a:t>
            </a:r>
          </a:p>
        </p:txBody>
      </p:sp>
      <p:sp>
        <p:nvSpPr>
          <p:cNvPr id="22" name="Content Placeholder 21">
            <a:extLst>
              <a:ext uri="{FF2B5EF4-FFF2-40B4-BE49-F238E27FC236}">
                <a16:creationId xmlns:a16="http://schemas.microsoft.com/office/drawing/2014/main" id="{E63CCC0B-1651-973B-B479-14DC03BC6523}"/>
              </a:ext>
            </a:extLst>
          </p:cNvPr>
          <p:cNvSpPr>
            <a:spLocks noGrp="1"/>
          </p:cNvSpPr>
          <p:nvPr>
            <p:ph idx="1"/>
          </p:nvPr>
        </p:nvSpPr>
        <p:spPr>
          <a:xfrm>
            <a:off x="838199" y="1690688"/>
            <a:ext cx="6997505" cy="3774726"/>
          </a:xfrm>
        </p:spPr>
        <p:txBody>
          <a:bodyPr>
            <a:normAutofit fontScale="77500" lnSpcReduction="20000"/>
          </a:bodyPr>
          <a:lstStyle/>
          <a:p>
            <a:pPr marL="0" indent="0">
              <a:lnSpc>
                <a:spcPct val="120000"/>
              </a:lnSpc>
              <a:buNone/>
            </a:pPr>
            <a:r>
              <a:rPr lang="en-US" sz="3000" dirty="0">
                <a:latin typeface="Noto Sans" panose="020B0502040504020204" pitchFamily="34" charset="0"/>
                <a:ea typeface="Noto Sans" panose="020B0502040504020204" pitchFamily="34" charset="0"/>
                <a:cs typeface="Noto Sans" panose="020B0502040504020204" pitchFamily="34" charset="0"/>
              </a:rPr>
              <a:t>Québec has the best family policy in Canada, with </a:t>
            </a:r>
            <a:r>
              <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low-cost childcare</a:t>
            </a:r>
            <a:r>
              <a:rPr lang="en-US" sz="3000" dirty="0">
                <a:latin typeface="Noto Sans" panose="020B0502040504020204" pitchFamily="34" charset="0"/>
                <a:ea typeface="Noto Sans" panose="020B0502040504020204" pitchFamily="34" charset="0"/>
                <a:cs typeface="Noto Sans" panose="020B0502040504020204" pitchFamily="34" charset="0"/>
              </a:rPr>
              <a:t>,</a:t>
            </a:r>
            <a:r>
              <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 </a:t>
            </a:r>
            <a:r>
              <a:rPr lang="en-US" sz="3000" dirty="0">
                <a:latin typeface="Noto Sans" panose="020B0502040504020204" pitchFamily="34" charset="0"/>
                <a:ea typeface="Noto Sans" panose="020B0502040504020204" pitchFamily="34" charset="0"/>
                <a:cs typeface="Noto Sans" panose="020B0502040504020204" pitchFamily="34" charset="0"/>
              </a:rPr>
              <a:t>especially compared to the rest of the country.</a:t>
            </a:r>
          </a:p>
          <a:p>
            <a:pPr marL="0" indent="0">
              <a:lnSpc>
                <a:spcPct val="120000"/>
              </a:lnSpc>
              <a:buNone/>
            </a:pPr>
            <a:endParaRPr lang="en-US" sz="1400" dirty="0">
              <a:latin typeface="Noto Sans" panose="020B0502040504020204" pitchFamily="34" charset="0"/>
              <a:ea typeface="Noto Sans" panose="020B0502040504020204" pitchFamily="34" charset="0"/>
              <a:cs typeface="Noto Sans" panose="020B0502040504020204" pitchFamily="34" charset="0"/>
            </a:endParaRPr>
          </a:p>
          <a:p>
            <a:pPr marL="0" indent="0">
              <a:lnSpc>
                <a:spcPct val="120000"/>
              </a:lnSpc>
              <a:buNone/>
            </a:pPr>
            <a:r>
              <a:rPr lang="en-US" sz="3000" dirty="0">
                <a:latin typeface="Noto Sans" panose="020B0502040504020204" pitchFamily="34" charset="0"/>
                <a:ea typeface="Noto Sans" panose="020B0502040504020204" pitchFamily="34" charset="0"/>
                <a:cs typeface="Noto Sans" panose="020B0502040504020204" pitchFamily="34" charset="0"/>
              </a:rPr>
              <a:t>Québec has an affordable childcare network </a:t>
            </a:r>
            <a:r>
              <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most</a:t>
            </a:r>
            <a:r>
              <a:rPr lang="en-US" sz="3000" dirty="0">
                <a:latin typeface="Noto Sans" panose="020B0502040504020204" pitchFamily="34" charset="0"/>
                <a:ea typeface="Noto Sans" panose="020B0502040504020204" pitchFamily="34" charset="0"/>
                <a:cs typeface="Noto Sans" panose="020B0502040504020204" pitchFamily="34" charset="0"/>
              </a:rPr>
              <a:t> parents can access. Following the implementation of its childcare network, an estimated </a:t>
            </a:r>
            <a:r>
              <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70,000 </a:t>
            </a:r>
            <a:r>
              <a:rPr lang="en-US" sz="3000" dirty="0">
                <a:latin typeface="Noto Sans" panose="020B0502040504020204" pitchFamily="34" charset="0"/>
                <a:ea typeface="Noto Sans" panose="020B0502040504020204" pitchFamily="34" charset="0"/>
                <a:cs typeface="Noto Sans" panose="020B0502040504020204" pitchFamily="34" charset="0"/>
              </a:rPr>
              <a:t>additional mothers were able to join the </a:t>
            </a:r>
            <a:r>
              <a:rPr lang="en-US" sz="3000" dirty="0" err="1">
                <a:latin typeface="Noto Sans" panose="020B0502040504020204" pitchFamily="34" charset="0"/>
                <a:ea typeface="Noto Sans" panose="020B0502040504020204" pitchFamily="34" charset="0"/>
                <a:cs typeface="Noto Sans" panose="020B0502040504020204" pitchFamily="34" charset="0"/>
              </a:rPr>
              <a:t>labour</a:t>
            </a:r>
            <a:r>
              <a:rPr lang="en-US" sz="3000" dirty="0">
                <a:latin typeface="Noto Sans" panose="020B0502040504020204" pitchFamily="34" charset="0"/>
                <a:ea typeface="Noto Sans" panose="020B0502040504020204" pitchFamily="34" charset="0"/>
                <a:cs typeface="Noto Sans" panose="020B0502040504020204" pitchFamily="34" charset="0"/>
              </a:rPr>
              <a:t> market.</a:t>
            </a:r>
            <a:endPar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endParaRPr>
          </a:p>
          <a:p>
            <a:pPr marL="0" indent="0">
              <a:buNone/>
            </a:pPr>
            <a:endParaRPr lang="en-US" sz="3000" b="1" dirty="0">
              <a:solidFill>
                <a:srgbClr val="00A7B5"/>
              </a:solidFill>
              <a:latin typeface=""/>
            </a:endParaRPr>
          </a:p>
        </p:txBody>
      </p:sp>
      <p:sp>
        <p:nvSpPr>
          <p:cNvPr id="2" name="TextBox 1">
            <a:extLst>
              <a:ext uri="{FF2B5EF4-FFF2-40B4-BE49-F238E27FC236}">
                <a16:creationId xmlns:a16="http://schemas.microsoft.com/office/drawing/2014/main" id="{D3CDA0D5-33FA-D936-3B00-7CD1520C7ADE}"/>
              </a:ext>
            </a:extLst>
          </p:cNvPr>
          <p:cNvSpPr txBox="1"/>
          <p:nvPr/>
        </p:nvSpPr>
        <p:spPr>
          <a:xfrm>
            <a:off x="7071207" y="6492875"/>
            <a:ext cx="3483848" cy="230832"/>
          </a:xfrm>
          <a:prstGeom prst="rect">
            <a:avLst/>
          </a:prstGeom>
          <a:noFill/>
        </p:spPr>
        <p:txBody>
          <a:bodyPr wrap="square" rtlCol="0">
            <a:spAutoFit/>
          </a:bodyPr>
          <a:lstStyle/>
          <a:p>
            <a:pPr algn="ct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Illustration by Diana </a:t>
            </a:r>
            <a:r>
              <a:rPr lang="en-US" sz="900" dirty="0" err="1">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Tzinis</a:t>
            </a: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 © 2022 RC/W</a:t>
            </a:r>
          </a:p>
        </p:txBody>
      </p:sp>
    </p:spTree>
    <p:extLst>
      <p:ext uri="{BB962C8B-B14F-4D97-AF65-F5344CB8AC3E}">
        <p14:creationId xmlns:p14="http://schemas.microsoft.com/office/powerpoint/2010/main" val="416885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B2CF4-8C71-8EAE-2E67-50333697CA50}"/>
              </a:ext>
            </a:extLst>
          </p:cNvPr>
          <p:cNvSpPr>
            <a:spLocks noGrp="1"/>
          </p:cNvSpPr>
          <p:nvPr>
            <p:ph idx="1"/>
          </p:nvPr>
        </p:nvSpPr>
        <p:spPr>
          <a:xfrm>
            <a:off x="838200" y="819912"/>
            <a:ext cx="10515600" cy="5218176"/>
          </a:xfrm>
        </p:spPr>
        <p:txBody>
          <a:bodyPr>
            <a:normAutofit/>
          </a:bodyPr>
          <a:lstStyle/>
          <a:p>
            <a:pPr marL="0" indent="0">
              <a:buNone/>
            </a:pPr>
            <a:r>
              <a:rPr lang="en-US" sz="1600" dirty="0">
                <a:solidFill>
                  <a:prstClr val="black"/>
                </a:solidFill>
                <a:latin typeface="Noto Sans" panose="020B0502040504020204" pitchFamily="34" charset="0"/>
                <a:ea typeface="Noto Sans" panose="020B0502040504020204" pitchFamily="34" charset="0"/>
                <a:cs typeface="Noto Sans" panose="020B0502040504020204" pitchFamily="34" charset="0"/>
              </a:rPr>
              <a:t>This PowerPoint slide deck was created by team members working on the </a:t>
            </a:r>
            <a:r>
              <a:rPr lang="en-US" sz="16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Reimagining Care/Work Policies (RC/W) </a:t>
            </a:r>
            <a:r>
              <a:rPr lang="en-US" sz="1600" dirty="0">
                <a:solidFill>
                  <a:prstClr val="black"/>
                </a:solidFill>
                <a:latin typeface="Noto Sans" panose="020B0502040504020204" pitchFamily="34" charset="0"/>
                <a:ea typeface="Noto Sans" panose="020B0502040504020204" pitchFamily="34" charset="0"/>
                <a:cs typeface="Noto Sans" panose="020B0502040504020204" pitchFamily="34" charset="0"/>
              </a:rPr>
              <a:t>project, funded by a SSHRC Partnership Grant (PI Andrea Doucet), to support teaching and learning of Canadian family policy. </a:t>
            </a:r>
          </a:p>
          <a:p>
            <a:pPr marL="0" indent="0">
              <a:buNone/>
            </a:pPr>
            <a:endParaRPr lang="en-US" sz="1600" b="1" dirty="0">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en-US" sz="1600" b="1" u="sng" dirty="0">
                <a:latin typeface="Noto Sans" panose="020B0502040504020204" pitchFamily="34" charset="0"/>
                <a:ea typeface="Noto Sans" panose="020B0502040504020204" pitchFamily="34" charset="0"/>
                <a:cs typeface="Noto Sans" panose="020B0502040504020204" pitchFamily="34" charset="0"/>
              </a:rPr>
              <a:t>Please cite as:</a:t>
            </a:r>
          </a:p>
          <a:p>
            <a:pPr marL="0" indent="0">
              <a:buNone/>
            </a:pPr>
            <a:r>
              <a:rPr lang="en-US" sz="1600" dirty="0">
                <a:latin typeface="Noto Sans" panose="020B0502040504020204" pitchFamily="34" charset="0"/>
                <a:ea typeface="Noto Sans" panose="020B0502040504020204" pitchFamily="34" charset="0"/>
                <a:cs typeface="Noto Sans" panose="020B0502040504020204" pitchFamily="34" charset="0"/>
              </a:rPr>
              <a:t>Thompson, K., Mathieu, S., McKay, L., Thompson, K., </a:t>
            </a:r>
            <a:r>
              <a:rPr lang="en-US" sz="1600" dirty="0" err="1">
                <a:latin typeface="Noto Sans" panose="020B0502040504020204" pitchFamily="34" charset="0"/>
                <a:ea typeface="Noto Sans" panose="020B0502040504020204" pitchFamily="34" charset="0"/>
                <a:cs typeface="Noto Sans" panose="020B0502040504020204" pitchFamily="34" charset="0"/>
              </a:rPr>
              <a:t>Sasso</a:t>
            </a:r>
            <a:r>
              <a:rPr lang="en-US" sz="1600" dirty="0">
                <a:latin typeface="Noto Sans" panose="020B0502040504020204" pitchFamily="34" charset="0"/>
                <a:ea typeface="Noto Sans" panose="020B0502040504020204" pitchFamily="34" charset="0"/>
                <a:cs typeface="Noto Sans" panose="020B0502040504020204" pitchFamily="34" charset="0"/>
              </a:rPr>
              <a:t>, M. (2022) </a:t>
            </a:r>
            <a:r>
              <a:rPr lang="en-US" sz="1600" i="1" dirty="0">
                <a:latin typeface="Noto Sans" panose="020B0502040504020204" pitchFamily="34" charset="0"/>
                <a:ea typeface="Noto Sans" panose="020B0502040504020204" pitchFamily="34" charset="0"/>
                <a:cs typeface="Noto Sans" panose="020B0502040504020204" pitchFamily="34" charset="0"/>
              </a:rPr>
              <a:t>Childcare in Québec, Featuring Dr. Sophie Mathieu </a:t>
            </a:r>
            <a:r>
              <a:rPr lang="en-US" sz="1600" dirty="0">
                <a:latin typeface="Noto Sans" panose="020B0502040504020204" pitchFamily="34" charset="0"/>
                <a:ea typeface="Noto Sans" panose="020B0502040504020204" pitchFamily="34" charset="0"/>
                <a:cs typeface="Noto Sans" panose="020B0502040504020204" pitchFamily="34" charset="0"/>
              </a:rPr>
              <a:t>[PowerPoint presentation]. Reimagining Care/Work Policies. </a:t>
            </a:r>
            <a:r>
              <a:rPr lang="en-US" sz="1600" u="sng" dirty="0">
                <a:effectLst/>
                <a:latin typeface="Noto Sans" panose="020B0502040504020204" pitchFamily="34" charset="0"/>
                <a:ea typeface="Times New Roman" panose="02020603050405020304" pitchFamily="18" charset="0"/>
                <a:hlinkClick r:id="rId2"/>
              </a:rPr>
              <a:t>https://rcwproject.ca/</a:t>
            </a:r>
            <a:r>
              <a:rPr lang="en-US" sz="1600" dirty="0">
                <a:latin typeface="Noto Sans" panose="020B0502040504020204" pitchFamily="34" charset="0"/>
                <a:ea typeface="Noto Sans" panose="020B0502040504020204" pitchFamily="34" charset="0"/>
                <a:cs typeface="Noto Sans" panose="020B0502040504020204" pitchFamily="34" charset="0"/>
              </a:rPr>
              <a:t>.</a:t>
            </a:r>
            <a:endParaRPr lang="en-US" sz="1600" dirty="0">
              <a:highlight>
                <a:srgbClr val="FFFF00"/>
              </a:highlight>
              <a:latin typeface="Noto Sans" panose="020B0502040504020204" pitchFamily="34" charset="0"/>
              <a:ea typeface="Noto Sans" panose="020B0502040504020204" pitchFamily="34" charset="0"/>
              <a:cs typeface="Noto Sans" panose="020B0502040504020204" pitchFamily="34" charset="0"/>
            </a:endParaRPr>
          </a:p>
          <a:p>
            <a:pPr marL="0" indent="0">
              <a:buNone/>
            </a:pP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en-US" sz="1600" dirty="0">
                <a:latin typeface="Noto Sans" panose="020B0502040504020204" pitchFamily="34" charset="0"/>
                <a:ea typeface="Noto Sans" panose="020B0502040504020204" pitchFamily="34" charset="0"/>
                <a:cs typeface="Noto Sans" panose="020B0502040504020204" pitchFamily="34" charset="0"/>
              </a:rPr>
              <a:t>Illustrations by Diana </a:t>
            </a:r>
            <a:r>
              <a:rPr lang="en-US" sz="1600" dirty="0" err="1">
                <a:latin typeface="Noto Sans" panose="020B0502040504020204" pitchFamily="34" charset="0"/>
                <a:ea typeface="Noto Sans" panose="020B0502040504020204" pitchFamily="34" charset="0"/>
                <a:cs typeface="Noto Sans" panose="020B0502040504020204" pitchFamily="34" charset="0"/>
              </a:rPr>
              <a:t>Tzinis</a:t>
            </a:r>
            <a:r>
              <a:rPr lang="en-US" sz="1600" dirty="0">
                <a:latin typeface="Noto Sans" panose="020B0502040504020204" pitchFamily="34" charset="0"/>
                <a:ea typeface="Noto Sans" panose="020B0502040504020204" pitchFamily="34" charset="0"/>
                <a:cs typeface="Noto Sans" panose="020B0502040504020204" pitchFamily="34" charset="0"/>
              </a:rPr>
              <a:t>. © 2022 Reimagining Care/Work Policies</a:t>
            </a:r>
          </a:p>
          <a:p>
            <a:pPr marL="0" indent="0">
              <a:buNone/>
            </a:pP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en-US" sz="1600" dirty="0">
                <a:latin typeface="Noto Sans" panose="020B0502040504020204" pitchFamily="34" charset="0"/>
                <a:ea typeface="Noto Sans" panose="020B0502040504020204" pitchFamily="34" charset="0"/>
                <a:cs typeface="Noto Sans" panose="020B0502040504020204" pitchFamily="34" charset="0"/>
              </a:rPr>
              <a:t>Instructors are invited to use this PowerPoint slide deck, and other learning resources, in accordance with their lesson plans and objectives, using the following two copyrights. Illustrations must not be altered in any way, and must be credited to Diana </a:t>
            </a:r>
            <a:r>
              <a:rPr lang="en-US" sz="1600" dirty="0" err="1">
                <a:latin typeface="Noto Sans" panose="020B0502040504020204" pitchFamily="34" charset="0"/>
                <a:ea typeface="Noto Sans" panose="020B0502040504020204" pitchFamily="34" charset="0"/>
                <a:cs typeface="Noto Sans" panose="020B0502040504020204" pitchFamily="34" charset="0"/>
              </a:rPr>
              <a:t>Tzinis</a:t>
            </a:r>
            <a:r>
              <a:rPr lang="en-US" sz="1600" dirty="0">
                <a:latin typeface="Noto Sans" panose="020B0502040504020204" pitchFamily="34" charset="0"/>
                <a:ea typeface="Noto Sans" panose="020B0502040504020204" pitchFamily="34" charset="0"/>
                <a:cs typeface="Noto Sans" panose="020B0502040504020204" pitchFamily="34" charset="0"/>
              </a:rPr>
              <a:t>, © 2022 Reimagining Care/Work Policies. The rest of the PowerPoint slide deck (and learning resources) may be adopted or adapted under the following license:</a:t>
            </a:r>
          </a:p>
          <a:p>
            <a:pPr marL="1828800" lvl="4" indent="0">
              <a:buNone/>
            </a:pP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1828800" lvl="4" indent="0">
              <a:buNone/>
            </a:pPr>
            <a:r>
              <a:rPr lang="en-US" sz="1600" dirty="0">
                <a:latin typeface="Noto Sans" panose="020B0502040504020204" pitchFamily="34" charset="0"/>
                <a:ea typeface="Noto Sans" panose="020B0502040504020204" pitchFamily="34" charset="0"/>
                <a:cs typeface="Noto Sans" panose="020B0502040504020204" pitchFamily="34" charset="0"/>
              </a:rPr>
              <a:t> 	</a:t>
            </a:r>
            <a:r>
              <a:rPr lang="en-US" sz="1600" dirty="0">
                <a:latin typeface="Noto Sans" panose="020B0502040504020204" pitchFamily="34" charset="0"/>
                <a:ea typeface="Noto Sans" panose="020B0502040504020204" pitchFamily="34" charset="0"/>
                <a:cs typeface="Noto Sans" panose="020B0502040504020204" pitchFamily="34" charset="0"/>
                <a:hlinkClick r:id="rId3"/>
              </a:rPr>
              <a:t>Creative Commons Attribution-NonCommercial-ShareAlike 4.0 License</a:t>
            </a: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1828800" lvl="4" indent="0">
              <a:buNone/>
            </a:pP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1828800" lvl="4" indent="0">
              <a:buNone/>
            </a:pPr>
            <a:r>
              <a:rPr lang="en-US" sz="1600" dirty="0">
                <a:latin typeface="Noto Sans" panose="020B0502040504020204" pitchFamily="34" charset="0"/>
                <a:ea typeface="Noto Sans" panose="020B0502040504020204" pitchFamily="34" charset="0"/>
                <a:cs typeface="Noto Sans" panose="020B0502040504020204" pitchFamily="34" charset="0"/>
              </a:rPr>
              <a:t>	</a:t>
            </a:r>
          </a:p>
          <a:p>
            <a:pPr marL="1828800" lvl="4" indent="0">
              <a:buNone/>
            </a:pPr>
            <a:endParaRPr lang="en-US" dirty="0"/>
          </a:p>
        </p:txBody>
      </p:sp>
      <p:pic>
        <p:nvPicPr>
          <p:cNvPr id="1026" name="Picture 2">
            <a:extLst>
              <a:ext uri="{FF2B5EF4-FFF2-40B4-BE49-F238E27FC236}">
                <a16:creationId xmlns:a16="http://schemas.microsoft.com/office/drawing/2014/main" id="{4167F627-521A-498B-9D45-5FC577575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123851"/>
            <a:ext cx="2595254" cy="9142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12CD876-D049-5401-BB32-3505BC9B56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302C-8DE4-5B48-9F8A-E67DEBE82C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8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568E-4209-68B7-83DB-98688F14684D}"/>
              </a:ext>
            </a:extLst>
          </p:cNvPr>
          <p:cNvSpPr>
            <a:spLocks noGrp="1"/>
          </p:cNvSpPr>
          <p:nvPr>
            <p:ph type="title"/>
          </p:nvPr>
        </p:nvSpPr>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Background</a:t>
            </a:r>
          </a:p>
        </p:txBody>
      </p:sp>
      <p:pic>
        <p:nvPicPr>
          <p:cNvPr id="6" name="Picture 5">
            <a:extLst>
              <a:ext uri="{FF2B5EF4-FFF2-40B4-BE49-F238E27FC236}">
                <a16:creationId xmlns:a16="http://schemas.microsoft.com/office/drawing/2014/main" id="{E7629564-3A69-B063-3D52-CB0DBB5EC937}"/>
              </a:ext>
            </a:extLst>
          </p:cNvPr>
          <p:cNvPicPr>
            <a:picLocks noChangeAspect="1"/>
          </p:cNvPicPr>
          <p:nvPr/>
        </p:nvPicPr>
        <p:blipFill>
          <a:blip r:embed="rId2"/>
          <a:stretch>
            <a:fillRect/>
          </a:stretch>
        </p:blipFill>
        <p:spPr>
          <a:xfrm>
            <a:off x="190462" y="5599940"/>
            <a:ext cx="3959687" cy="1154045"/>
          </a:xfrm>
          <a:prstGeom prst="rect">
            <a:avLst/>
          </a:prstGeom>
        </p:spPr>
      </p:pic>
      <p:sp>
        <p:nvSpPr>
          <p:cNvPr id="8" name="Slide Number Placeholder 7">
            <a:extLst>
              <a:ext uri="{FF2B5EF4-FFF2-40B4-BE49-F238E27FC236}">
                <a16:creationId xmlns:a16="http://schemas.microsoft.com/office/drawing/2014/main" id="{2BFAA8AE-CC68-31CC-A3C1-E9E28869A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302C-8DE4-5B48-9F8A-E67DEBE82C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C6B0A85C-30AB-4CC6-4A31-79288B9A7AD0}"/>
              </a:ext>
            </a:extLst>
          </p:cNvPr>
          <p:cNvSpPr txBox="1">
            <a:spLocks/>
          </p:cNvSpPr>
          <p:nvPr/>
        </p:nvSpPr>
        <p:spPr>
          <a:xfrm>
            <a:off x="838201" y="18256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Noto Sans" panose="020B0502040504020204" pitchFamily="34" charset="0"/>
                <a:ea typeface="Noto Sans" panose="020B0502040504020204" pitchFamily="34" charset="0"/>
                <a:cs typeface="Noto Sans" panose="020B0502040504020204" pitchFamily="34" charset="0"/>
              </a:rPr>
              <a:t>In 1997, the Québec Educational Childcare Act was signed, establishing affordable childcare across the province</a:t>
            </a:r>
          </a:p>
          <a:p>
            <a:pPr marL="0" indent="0">
              <a:lnSpc>
                <a:spcPct val="100000"/>
              </a:lnSpc>
              <a:buNone/>
            </a:pPr>
            <a:endParaRPr lang="en-US" sz="1200" dirty="0">
              <a:latin typeface="Noto Sans" panose="020B0502040504020204" pitchFamily="34" charset="0"/>
              <a:ea typeface="Noto Sans" panose="020B0502040504020204" pitchFamily="34" charset="0"/>
              <a:cs typeface="Noto Sans" panose="020B0502040504020204" pitchFamily="34" charset="0"/>
            </a:endParaRPr>
          </a:p>
          <a:p>
            <a:pPr marL="0" indent="0">
              <a:lnSpc>
                <a:spcPct val="100000"/>
              </a:lnSpc>
              <a:buNone/>
            </a:pPr>
            <a:r>
              <a:rPr lang="en-US" sz="2400" dirty="0">
                <a:latin typeface="Noto Sans" panose="020B0502040504020204" pitchFamily="34" charset="0"/>
                <a:ea typeface="Noto Sans" panose="020B0502040504020204" pitchFamily="34" charset="0"/>
                <a:cs typeface="Noto Sans" panose="020B0502040504020204" pitchFamily="34" charset="0"/>
              </a:rPr>
              <a:t>In 2021, the federal government announced its</a:t>
            </a:r>
            <a:r>
              <a:rPr lang="en-US" sz="2400" dirty="0">
                <a:solidFill>
                  <a:srgbClr val="00A7B5"/>
                </a:solidFill>
                <a:latin typeface="Noto Sans" panose="020B0502040504020204" pitchFamily="34" charset="0"/>
                <a:ea typeface="Noto Sans" panose="020B0502040504020204" pitchFamily="34" charset="0"/>
                <a:cs typeface="Noto Sans" panose="020B0502040504020204" pitchFamily="34" charset="0"/>
              </a:rPr>
              <a:t> </a:t>
            </a:r>
            <a:r>
              <a:rPr lang="en-US" sz="2400" b="1" dirty="0">
                <a:solidFill>
                  <a:srgbClr val="00A7B5"/>
                </a:solidFill>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Canada-wide Early Learning and Child Care Plan</a:t>
            </a:r>
            <a:r>
              <a:rPr lang="en-US" sz="24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 </a:t>
            </a:r>
            <a:r>
              <a:rPr lang="en-US" sz="2400" dirty="0">
                <a:latin typeface="Noto Sans" panose="020B0502040504020204" pitchFamily="34" charset="0"/>
                <a:ea typeface="Noto Sans" panose="020B0502040504020204" pitchFamily="34" charset="0"/>
                <a:cs typeface="Noto Sans" panose="020B0502040504020204" pitchFamily="34" charset="0"/>
              </a:rPr>
              <a:t>and</a:t>
            </a:r>
            <a:r>
              <a:rPr lang="en-US" sz="2400" b="1" dirty="0">
                <a:latin typeface="Noto Sans" panose="020B0502040504020204" pitchFamily="34" charset="0"/>
                <a:ea typeface="Noto Sans" panose="020B0502040504020204" pitchFamily="34" charset="0"/>
                <a:cs typeface="Noto Sans" panose="020B0502040504020204" pitchFamily="34" charset="0"/>
              </a:rPr>
              <a:t> </a:t>
            </a:r>
            <a:r>
              <a:rPr lang="en-US" sz="2400" dirty="0">
                <a:latin typeface="Noto Sans" panose="020B0502040504020204" pitchFamily="34" charset="0"/>
                <a:ea typeface="Noto Sans" panose="020B0502040504020204" pitchFamily="34" charset="0"/>
                <a:cs typeface="Noto Sans" panose="020B0502040504020204" pitchFamily="34" charset="0"/>
              </a:rPr>
              <a:t>an Indigenous Early Learning and Child Care Framework, citing Québec as the model to follow</a:t>
            </a:r>
          </a:p>
          <a:p>
            <a:pPr marL="0" indent="0">
              <a:lnSpc>
                <a:spcPct val="100000"/>
              </a:lnSpc>
              <a:buNone/>
            </a:pPr>
            <a:endParaRPr lang="en-US" sz="1200" b="1" dirty="0">
              <a:solidFill>
                <a:srgbClr val="00A7B5"/>
              </a:solidFill>
              <a:latin typeface="Noto Sans" panose="020B0502040504020204" pitchFamily="34" charset="0"/>
              <a:ea typeface="Noto Sans" panose="020B0502040504020204" pitchFamily="34" charset="0"/>
              <a:cs typeface="Noto Sans" panose="020B0502040504020204" pitchFamily="34" charset="0"/>
            </a:endParaRPr>
          </a:p>
          <a:p>
            <a:pPr marL="0" indent="0">
              <a:lnSpc>
                <a:spcPct val="100000"/>
              </a:lnSpc>
              <a:buNone/>
            </a:pPr>
            <a:r>
              <a:rPr lang="en-US" sz="2400" dirty="0">
                <a:latin typeface="Noto Sans" panose="020B0502040504020204" pitchFamily="34" charset="0"/>
                <a:ea typeface="Noto Sans" panose="020B0502040504020204" pitchFamily="34" charset="0"/>
                <a:cs typeface="Noto Sans" panose="020B0502040504020204" pitchFamily="34" charset="0"/>
              </a:rPr>
              <a:t>The goal is an average cost of </a:t>
            </a:r>
            <a:r>
              <a:rPr lang="en-US" sz="24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$10 per day </a:t>
            </a:r>
            <a:r>
              <a:rPr lang="en-US" sz="2400" dirty="0">
                <a:latin typeface="Noto Sans" panose="020B0502040504020204" pitchFamily="34" charset="0"/>
                <a:ea typeface="Noto Sans" panose="020B0502040504020204" pitchFamily="34" charset="0"/>
                <a:cs typeface="Noto Sans" panose="020B0502040504020204" pitchFamily="34" charset="0"/>
              </a:rPr>
              <a:t>for all regulated childcare spaces in Canada by 2026, and annual growth in new spaces</a:t>
            </a:r>
          </a:p>
        </p:txBody>
      </p:sp>
    </p:spTree>
    <p:extLst>
      <p:ext uri="{BB962C8B-B14F-4D97-AF65-F5344CB8AC3E}">
        <p14:creationId xmlns:p14="http://schemas.microsoft.com/office/powerpoint/2010/main" val="122195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nedrawing&#10;&#10;Description automatically generated">
            <a:extLst>
              <a:ext uri="{FF2B5EF4-FFF2-40B4-BE49-F238E27FC236}">
                <a16:creationId xmlns:a16="http://schemas.microsoft.com/office/drawing/2014/main" id="{FDE78535-C2D8-3A48-BDF0-7321806E4E4A}"/>
              </a:ext>
            </a:extLst>
          </p:cNvPr>
          <p:cNvPicPr>
            <a:picLocks noChangeAspect="1"/>
          </p:cNvPicPr>
          <p:nvPr/>
        </p:nvPicPr>
        <p:blipFill rotWithShape="1">
          <a:blip r:embed="rId2"/>
          <a:srcRect l="15687" t="22662" r="31478" b="17546"/>
          <a:stretch/>
        </p:blipFill>
        <p:spPr>
          <a:xfrm>
            <a:off x="7410916" y="424159"/>
            <a:ext cx="3959451" cy="5979600"/>
          </a:xfrm>
          <a:prstGeom prst="rect">
            <a:avLst/>
          </a:prstGeom>
        </p:spPr>
      </p:pic>
      <p:sp>
        <p:nvSpPr>
          <p:cNvPr id="2" name="Title 1">
            <a:extLst>
              <a:ext uri="{FF2B5EF4-FFF2-40B4-BE49-F238E27FC236}">
                <a16:creationId xmlns:a16="http://schemas.microsoft.com/office/drawing/2014/main" id="{40E5568E-4209-68B7-83DB-98688F14684D}"/>
              </a:ext>
            </a:extLst>
          </p:cNvPr>
          <p:cNvSpPr>
            <a:spLocks noGrp="1"/>
          </p:cNvSpPr>
          <p:nvPr>
            <p:ph type="title"/>
          </p:nvPr>
        </p:nvSpPr>
        <p:spPr>
          <a:xfrm>
            <a:off x="838199" y="273431"/>
            <a:ext cx="10515600" cy="1325563"/>
          </a:xfrm>
        </p:spPr>
        <p:txBody>
          <a:bodyPr>
            <a:normAutofit/>
          </a:bodyPr>
          <a:lstStyle/>
          <a:p>
            <a:r>
              <a:rPr lang="en-US" sz="4000" b="1" dirty="0">
                <a:latin typeface="Noto Sans" panose="020B0502040504020204" pitchFamily="34" charset="0"/>
                <a:ea typeface="Noto Sans" panose="020B0502040504020204" pitchFamily="34" charset="0"/>
                <a:cs typeface="Noto Sans" panose="020B0502040504020204" pitchFamily="34" charset="0"/>
              </a:rPr>
              <a:t>Translations of words used in the Video</a:t>
            </a:r>
          </a:p>
        </p:txBody>
      </p:sp>
      <p:sp>
        <p:nvSpPr>
          <p:cNvPr id="3" name="Content Placeholder 2">
            <a:extLst>
              <a:ext uri="{FF2B5EF4-FFF2-40B4-BE49-F238E27FC236}">
                <a16:creationId xmlns:a16="http://schemas.microsoft.com/office/drawing/2014/main" id="{9CB4E3B0-FC7A-24A9-5C70-B412158D3792}"/>
              </a:ext>
            </a:extLst>
          </p:cNvPr>
          <p:cNvSpPr>
            <a:spLocks noGrp="1"/>
          </p:cNvSpPr>
          <p:nvPr>
            <p:ph idx="1"/>
          </p:nvPr>
        </p:nvSpPr>
        <p:spPr>
          <a:xfrm>
            <a:off x="838201" y="1749723"/>
            <a:ext cx="7354823" cy="3532502"/>
          </a:xfrm>
        </p:spPr>
        <p:txBody>
          <a:bodyPr>
            <a:noAutofit/>
          </a:bodyPr>
          <a:lstStyle/>
          <a:p>
            <a:pPr marL="0" indent="0">
              <a:lnSpc>
                <a:spcPct val="150000"/>
              </a:lnSpc>
              <a:buNone/>
            </a:pPr>
            <a:r>
              <a:rPr lang="en-US" sz="2300" b="1" dirty="0" err="1">
                <a:solidFill>
                  <a:srgbClr val="00A7B5"/>
                </a:solidFill>
                <a:latin typeface="Noto Sans" panose="020B0502040504020204" pitchFamily="34" charset="0"/>
                <a:ea typeface="Noto Sans" panose="020B0502040504020204" pitchFamily="34" charset="0"/>
                <a:cs typeface="Noto Sans" panose="020B0502040504020204" pitchFamily="34" charset="0"/>
              </a:rPr>
              <a:t>Centres</a:t>
            </a:r>
            <a:r>
              <a:rPr lang="en-US" sz="23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 de la petite </a:t>
            </a:r>
            <a:r>
              <a:rPr lang="en-US" sz="2300" b="1" dirty="0" err="1">
                <a:solidFill>
                  <a:srgbClr val="00A7B5"/>
                </a:solidFill>
                <a:latin typeface="Noto Sans" panose="020B0502040504020204" pitchFamily="34" charset="0"/>
                <a:ea typeface="Noto Sans" panose="020B0502040504020204" pitchFamily="34" charset="0"/>
                <a:cs typeface="Noto Sans" panose="020B0502040504020204" pitchFamily="34" charset="0"/>
              </a:rPr>
              <a:t>enfance</a:t>
            </a:r>
            <a:r>
              <a:rPr lang="en-US" sz="23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 (CPE)</a:t>
            </a:r>
            <a:r>
              <a:rPr lang="en-US" sz="2300" dirty="0">
                <a:latin typeface="Noto Sans" panose="020B0502040504020204" pitchFamily="34" charset="0"/>
                <a:ea typeface="Noto Sans" panose="020B0502040504020204" pitchFamily="34" charset="0"/>
                <a:cs typeface="Noto Sans" panose="020B0502040504020204" pitchFamily="34" charset="0"/>
              </a:rPr>
              <a:t>: Pre-school Early Childhood </a:t>
            </a:r>
            <a:r>
              <a:rPr lang="en-US" sz="2300" dirty="0" err="1">
                <a:latin typeface="Noto Sans" panose="020B0502040504020204" pitchFamily="34" charset="0"/>
                <a:ea typeface="Noto Sans" panose="020B0502040504020204" pitchFamily="34" charset="0"/>
                <a:cs typeface="Noto Sans" panose="020B0502040504020204" pitchFamily="34" charset="0"/>
              </a:rPr>
              <a:t>Centres</a:t>
            </a:r>
            <a:endParaRPr lang="en-US" sz="2300" dirty="0">
              <a:latin typeface="Noto Sans" panose="020B0502040504020204" pitchFamily="34" charset="0"/>
              <a:ea typeface="Noto Sans" panose="020B0502040504020204" pitchFamily="34" charset="0"/>
              <a:cs typeface="Noto Sans" panose="020B0502040504020204" pitchFamily="34" charset="0"/>
            </a:endParaRPr>
          </a:p>
          <a:p>
            <a:pPr marL="0" indent="0">
              <a:lnSpc>
                <a:spcPct val="150000"/>
              </a:lnSpc>
              <a:buNone/>
            </a:pPr>
            <a:endParaRPr lang="en-US" sz="2300" dirty="0">
              <a:latin typeface=""/>
            </a:endParaRPr>
          </a:p>
          <a:p>
            <a:pPr marL="0" indent="0">
              <a:lnSpc>
                <a:spcPct val="150000"/>
              </a:lnSpc>
              <a:buNone/>
            </a:pPr>
            <a:r>
              <a:rPr lang="en-CA" sz="2300" b="1" dirty="0" err="1">
                <a:solidFill>
                  <a:srgbClr val="00A7B5"/>
                </a:solidFill>
                <a:latin typeface="Noto Sans" panose="020B0502040504020204" pitchFamily="34" charset="0"/>
                <a:ea typeface="Noto Sans" panose="020B0502040504020204" pitchFamily="34" charset="0"/>
                <a:cs typeface="Noto Sans" panose="020B0502040504020204" pitchFamily="34" charset="0"/>
              </a:rPr>
              <a:t>Garderie</a:t>
            </a:r>
            <a:r>
              <a:rPr lang="en-US" sz="2300" dirty="0">
                <a:latin typeface="Noto Sans" panose="020B0502040504020204" pitchFamily="34" charset="0"/>
                <a:ea typeface="Noto Sans" panose="020B0502040504020204" pitchFamily="34" charset="0"/>
                <a:cs typeface="Noto Sans" panose="020B0502040504020204" pitchFamily="34" charset="0"/>
              </a:rPr>
              <a:t>: Daycare (including before-and-after school)</a:t>
            </a:r>
            <a:endParaRPr lang="en-US" sz="2300" b="1" dirty="0">
              <a:solidFill>
                <a:srgbClr val="00A7B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5">
            <a:extLst>
              <a:ext uri="{FF2B5EF4-FFF2-40B4-BE49-F238E27FC236}">
                <a16:creationId xmlns:a16="http://schemas.microsoft.com/office/drawing/2014/main" id="{E7629564-3A69-B063-3D52-CB0DBB5EC937}"/>
              </a:ext>
            </a:extLst>
          </p:cNvPr>
          <p:cNvPicPr>
            <a:picLocks noChangeAspect="1"/>
          </p:cNvPicPr>
          <p:nvPr/>
        </p:nvPicPr>
        <p:blipFill>
          <a:blip r:embed="rId3"/>
          <a:stretch>
            <a:fillRect/>
          </a:stretch>
        </p:blipFill>
        <p:spPr>
          <a:xfrm>
            <a:off x="190462" y="5599940"/>
            <a:ext cx="3959687" cy="1154045"/>
          </a:xfrm>
          <a:prstGeom prst="rect">
            <a:avLst/>
          </a:prstGeom>
        </p:spPr>
      </p:pic>
      <p:sp>
        <p:nvSpPr>
          <p:cNvPr id="8" name="Slide Number Placeholder 7">
            <a:extLst>
              <a:ext uri="{FF2B5EF4-FFF2-40B4-BE49-F238E27FC236}">
                <a16:creationId xmlns:a16="http://schemas.microsoft.com/office/drawing/2014/main" id="{2BFAA8AE-CC68-31CC-A3C1-E9E28869A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302C-8DE4-5B48-9F8A-E67DEBE82C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68BDD5-A94A-BB1F-FE29-A155E154DEC8}"/>
              </a:ext>
            </a:extLst>
          </p:cNvPr>
          <p:cNvSpPr txBox="1"/>
          <p:nvPr/>
        </p:nvSpPr>
        <p:spPr>
          <a:xfrm>
            <a:off x="7869951" y="5992296"/>
            <a:ext cx="3483848" cy="369332"/>
          </a:xfrm>
          <a:prstGeom prst="rect">
            <a:avLst/>
          </a:prstGeom>
          <a:noFill/>
        </p:spPr>
        <p:txBody>
          <a:bodyPr wrap="square" rtlCol="0">
            <a:spAutoFit/>
          </a:bodyPr>
          <a:lstStyle/>
          <a:p>
            <a:pPr algn="ct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Illustration by Diana </a:t>
            </a:r>
            <a:r>
              <a:rPr lang="en-US" sz="900" dirty="0" err="1">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Tzinis</a:t>
            </a:r>
            <a:endPar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algn="ct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 2022 RC/W</a:t>
            </a:r>
          </a:p>
        </p:txBody>
      </p:sp>
    </p:spTree>
    <p:extLst>
      <p:ext uri="{BB962C8B-B14F-4D97-AF65-F5344CB8AC3E}">
        <p14:creationId xmlns:p14="http://schemas.microsoft.com/office/powerpoint/2010/main" val="231653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568E-4209-68B7-83DB-98688F14684D}"/>
              </a:ext>
            </a:extLst>
          </p:cNvPr>
          <p:cNvSpPr>
            <a:spLocks noGrp="1"/>
          </p:cNvSpPr>
          <p:nvPr>
            <p:ph type="title"/>
          </p:nvPr>
        </p:nvSpPr>
        <p:spPr>
          <a:xfrm>
            <a:off x="838200" y="773650"/>
            <a:ext cx="10515600" cy="1325563"/>
          </a:xfrm>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Video: Childcare in Québec, Featuring Dr. Sophie Mathieu</a:t>
            </a:r>
          </a:p>
        </p:txBody>
      </p:sp>
      <p:pic>
        <p:nvPicPr>
          <p:cNvPr id="6" name="Picture 5">
            <a:extLst>
              <a:ext uri="{FF2B5EF4-FFF2-40B4-BE49-F238E27FC236}">
                <a16:creationId xmlns:a16="http://schemas.microsoft.com/office/drawing/2014/main" id="{E7629564-3A69-B063-3D52-CB0DBB5EC937}"/>
              </a:ext>
            </a:extLst>
          </p:cNvPr>
          <p:cNvPicPr>
            <a:picLocks noChangeAspect="1"/>
          </p:cNvPicPr>
          <p:nvPr/>
        </p:nvPicPr>
        <p:blipFill>
          <a:blip r:embed="rId2"/>
          <a:stretch>
            <a:fillRect/>
          </a:stretch>
        </p:blipFill>
        <p:spPr>
          <a:xfrm>
            <a:off x="190462" y="5599940"/>
            <a:ext cx="3959687" cy="1154045"/>
          </a:xfrm>
          <a:prstGeom prst="rect">
            <a:avLst/>
          </a:prstGeom>
        </p:spPr>
      </p:pic>
      <p:sp>
        <p:nvSpPr>
          <p:cNvPr id="8" name="Slide Number Placeholder 7">
            <a:extLst>
              <a:ext uri="{FF2B5EF4-FFF2-40B4-BE49-F238E27FC236}">
                <a16:creationId xmlns:a16="http://schemas.microsoft.com/office/drawing/2014/main" id="{2BFAA8AE-CC68-31CC-A3C1-E9E28869A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B302C-8DE4-5B48-9F8A-E67DEBE82C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C6B0A85C-30AB-4CC6-4A31-79288B9A7AD0}"/>
              </a:ext>
            </a:extLst>
          </p:cNvPr>
          <p:cNvSpPr txBox="1">
            <a:spLocks/>
          </p:cNvSpPr>
          <p:nvPr/>
        </p:nvSpPr>
        <p:spPr>
          <a:xfrm>
            <a:off x="6788226" y="3538391"/>
            <a:ext cx="4908259" cy="622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Noto Sans" panose="020B0502040504020204" pitchFamily="34" charset="0"/>
                <a:ea typeface="Noto Sans" panose="020B0502040504020204" pitchFamily="34" charset="0"/>
                <a:cs typeface="Noto Sans" panose="020B0502040504020204" pitchFamily="34" charset="0"/>
                <a:hlinkClick r:id="rId3"/>
              </a:rPr>
              <a:t>https://youtu.be/ZKZBQa4HjEE</a:t>
            </a:r>
            <a:endParaRPr lang="en-US" sz="2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0E601692-8692-1BE4-10A6-D965B82C0734}"/>
              </a:ext>
            </a:extLst>
          </p:cNvPr>
          <p:cNvPicPr>
            <a:picLocks noChangeAspect="1"/>
          </p:cNvPicPr>
          <p:nvPr/>
        </p:nvPicPr>
        <p:blipFill>
          <a:blip r:embed="rId4"/>
          <a:stretch>
            <a:fillRect/>
          </a:stretch>
        </p:blipFill>
        <p:spPr>
          <a:xfrm>
            <a:off x="856187" y="2230314"/>
            <a:ext cx="5410240" cy="3238524"/>
          </a:xfrm>
          <a:prstGeom prst="rect">
            <a:avLst/>
          </a:prstGeom>
        </p:spPr>
      </p:pic>
    </p:spTree>
    <p:extLst>
      <p:ext uri="{BB962C8B-B14F-4D97-AF65-F5344CB8AC3E}">
        <p14:creationId xmlns:p14="http://schemas.microsoft.com/office/powerpoint/2010/main" val="217671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0D4F8-E651-D214-D3E3-AD323C23AB6B}"/>
              </a:ext>
            </a:extLst>
          </p:cNvPr>
          <p:cNvPicPr>
            <a:picLocks noChangeAspect="1"/>
          </p:cNvPicPr>
          <p:nvPr/>
        </p:nvPicPr>
        <p:blipFill rotWithShape="1">
          <a:blip r:embed="rId2"/>
          <a:srcRect l="1015" t="381" r="9559" b="-381"/>
          <a:stretch/>
        </p:blipFill>
        <p:spPr>
          <a:xfrm>
            <a:off x="6482774" y="1524251"/>
            <a:ext cx="5709225" cy="4783958"/>
          </a:xfrm>
          <a:prstGeom prst="rect">
            <a:avLst/>
          </a:prstGeom>
        </p:spPr>
      </p:pic>
      <p:sp>
        <p:nvSpPr>
          <p:cNvPr id="2" name="Title 1">
            <a:extLst>
              <a:ext uri="{FF2B5EF4-FFF2-40B4-BE49-F238E27FC236}">
                <a16:creationId xmlns:a16="http://schemas.microsoft.com/office/drawing/2014/main" id="{40E5568E-4209-68B7-83DB-98688F14684D}"/>
              </a:ext>
            </a:extLst>
          </p:cNvPr>
          <p:cNvSpPr>
            <a:spLocks noGrp="1"/>
          </p:cNvSpPr>
          <p:nvPr>
            <p:ph type="title"/>
          </p:nvPr>
        </p:nvSpPr>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Lessons from the Québec Model</a:t>
            </a:r>
          </a:p>
        </p:txBody>
      </p:sp>
      <p:sp>
        <p:nvSpPr>
          <p:cNvPr id="3" name="Content Placeholder 2">
            <a:extLst>
              <a:ext uri="{FF2B5EF4-FFF2-40B4-BE49-F238E27FC236}">
                <a16:creationId xmlns:a16="http://schemas.microsoft.com/office/drawing/2014/main" id="{9CB4E3B0-FC7A-24A9-5C70-B412158D3792}"/>
              </a:ext>
            </a:extLst>
          </p:cNvPr>
          <p:cNvSpPr>
            <a:spLocks noGrp="1"/>
          </p:cNvSpPr>
          <p:nvPr>
            <p:ph idx="1"/>
          </p:nvPr>
        </p:nvSpPr>
        <p:spPr>
          <a:xfrm>
            <a:off x="838200" y="2125825"/>
            <a:ext cx="5709224" cy="3950142"/>
          </a:xfrm>
        </p:spPr>
        <p:txBody>
          <a:bodyPr>
            <a:noAutofit/>
          </a:bodyPr>
          <a:lstStyle/>
          <a:p>
            <a:pPr marL="514350" indent="-514350">
              <a:buAutoNum type="arabicPeriod"/>
            </a:pPr>
            <a:r>
              <a:rPr lang="en-US" sz="2300" dirty="0">
                <a:latin typeface="Noto Sans" panose="020B0502040504020204" pitchFamily="34" charset="0"/>
                <a:ea typeface="Noto Sans" panose="020B0502040504020204" pitchFamily="34" charset="0"/>
                <a:cs typeface="Noto Sans" panose="020B0502040504020204" pitchFamily="34" charset="0"/>
              </a:rPr>
              <a:t>Nonprofit childcare centers offer the </a:t>
            </a:r>
            <a:r>
              <a:rPr lang="en-US" sz="23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highest quality </a:t>
            </a:r>
            <a:r>
              <a:rPr lang="en-US" sz="2300" dirty="0">
                <a:latin typeface="Noto Sans" panose="020B0502040504020204" pitchFamily="34" charset="0"/>
                <a:ea typeface="Noto Sans" panose="020B0502040504020204" pitchFamily="34" charset="0"/>
                <a:cs typeface="Noto Sans" panose="020B0502040504020204" pitchFamily="34" charset="0"/>
              </a:rPr>
              <a:t>of care</a:t>
            </a:r>
            <a:r>
              <a:rPr lang="en-CA" sz="2300" dirty="0">
                <a:effectLst/>
                <a:latin typeface="Noto Sans" panose="020B0502040504020204" pitchFamily="34" charset="0"/>
                <a:ea typeface="Noto Sans" panose="020B0502040504020204" pitchFamily="34" charset="0"/>
                <a:cs typeface="Noto Sans" panose="020B0502040504020204" pitchFamily="34" charset="0"/>
              </a:rPr>
              <a:t> </a:t>
            </a:r>
            <a:endParaRPr lang="en-CA" sz="2300" dirty="0">
              <a:latin typeface="Noto Sans" panose="020B0502040504020204" pitchFamily="34" charset="0"/>
              <a:ea typeface="Noto Sans" panose="020B0502040504020204" pitchFamily="34" charset="0"/>
              <a:cs typeface="Noto Sans" panose="020B0502040504020204" pitchFamily="34" charset="0"/>
            </a:endParaRPr>
          </a:p>
          <a:p>
            <a:pPr marL="514350" indent="-514350">
              <a:buAutoNum type="arabicPeriod"/>
            </a:pPr>
            <a:endParaRPr lang="en-CA" sz="2300" b="1" dirty="0">
              <a:solidFill>
                <a:srgbClr val="00A7B5"/>
              </a:solidFill>
              <a:effectLst/>
              <a:latin typeface="Noto Sans" panose="020B0502040504020204" pitchFamily="34" charset="0"/>
              <a:ea typeface="Noto Sans" panose="020B0502040504020204" pitchFamily="34" charset="0"/>
              <a:cs typeface="Noto Sans" panose="020B0502040504020204" pitchFamily="34" charset="0"/>
            </a:endParaRPr>
          </a:p>
          <a:p>
            <a:pPr marL="514350" indent="-514350">
              <a:buAutoNum type="arabicPeriod"/>
            </a:pPr>
            <a:r>
              <a:rPr lang="en-CA" sz="2300" dirty="0">
                <a:latin typeface="Noto Sans" panose="020B0502040504020204" pitchFamily="34" charset="0"/>
                <a:ea typeface="Noto Sans" panose="020B0502040504020204" pitchFamily="34" charset="0"/>
                <a:cs typeface="Noto Sans" panose="020B0502040504020204" pitchFamily="34" charset="0"/>
              </a:rPr>
              <a:t>In Québec, the supply of childcare has </a:t>
            </a:r>
            <a:r>
              <a:rPr lang="en-CA" sz="23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never been able to meet the demand</a:t>
            </a:r>
            <a:r>
              <a:rPr lang="en-CA" sz="2300" dirty="0">
                <a:latin typeface="Noto Sans" panose="020B0502040504020204" pitchFamily="34" charset="0"/>
                <a:ea typeface="Noto Sans" panose="020B0502040504020204" pitchFamily="34" charset="0"/>
                <a:cs typeface="Noto Sans" panose="020B0502040504020204" pitchFamily="34" charset="0"/>
              </a:rPr>
              <a:t>. If affordable childcare is offered, people will want it.</a:t>
            </a:r>
            <a:endParaRPr lang="en-US" sz="2300" b="1" dirty="0">
              <a:solidFill>
                <a:srgbClr val="00A7B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5">
            <a:extLst>
              <a:ext uri="{FF2B5EF4-FFF2-40B4-BE49-F238E27FC236}">
                <a16:creationId xmlns:a16="http://schemas.microsoft.com/office/drawing/2014/main" id="{E7629564-3A69-B063-3D52-CB0DBB5EC937}"/>
              </a:ext>
            </a:extLst>
          </p:cNvPr>
          <p:cNvPicPr>
            <a:picLocks noChangeAspect="1"/>
          </p:cNvPicPr>
          <p:nvPr/>
        </p:nvPicPr>
        <p:blipFill>
          <a:blip r:embed="rId3"/>
          <a:stretch>
            <a:fillRect/>
          </a:stretch>
        </p:blipFill>
        <p:spPr>
          <a:xfrm>
            <a:off x="190462" y="5599940"/>
            <a:ext cx="3959687" cy="1154045"/>
          </a:xfrm>
          <a:prstGeom prst="rect">
            <a:avLst/>
          </a:prstGeom>
        </p:spPr>
      </p:pic>
      <p:sp>
        <p:nvSpPr>
          <p:cNvPr id="7" name="TextBox 6">
            <a:extLst>
              <a:ext uri="{FF2B5EF4-FFF2-40B4-BE49-F238E27FC236}">
                <a16:creationId xmlns:a16="http://schemas.microsoft.com/office/drawing/2014/main" id="{2EDBF401-F622-0701-966D-FBB8BC79EA02}"/>
              </a:ext>
            </a:extLst>
          </p:cNvPr>
          <p:cNvSpPr txBox="1"/>
          <p:nvPr/>
        </p:nvSpPr>
        <p:spPr>
          <a:xfrm>
            <a:off x="7595462" y="6191947"/>
            <a:ext cx="3483848" cy="230832"/>
          </a:xfrm>
          <a:prstGeom prst="rect">
            <a:avLst/>
          </a:prstGeom>
          <a:noFill/>
        </p:spPr>
        <p:txBody>
          <a:bodyPr wrap="square" rtlCol="0">
            <a:spAutoFit/>
          </a:bodyPr>
          <a:lstStyle/>
          <a:p>
            <a:pPr algn="ct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Illustration by Diana </a:t>
            </a:r>
            <a:r>
              <a:rPr lang="en-US" sz="900" dirty="0" err="1">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Tzinis</a:t>
            </a: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 © 2022 RC/W</a:t>
            </a:r>
          </a:p>
        </p:txBody>
      </p:sp>
    </p:spTree>
    <p:extLst>
      <p:ext uri="{BB962C8B-B14F-4D97-AF65-F5344CB8AC3E}">
        <p14:creationId xmlns:p14="http://schemas.microsoft.com/office/powerpoint/2010/main" val="139544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5A01-F8A9-78BD-D61F-95AF3813FD17}"/>
              </a:ext>
            </a:extLst>
          </p:cNvPr>
          <p:cNvSpPr>
            <a:spLocks noGrp="1"/>
          </p:cNvSpPr>
          <p:nvPr>
            <p:ph type="title"/>
          </p:nvPr>
        </p:nvSpPr>
        <p:spPr>
          <a:xfrm>
            <a:off x="838200" y="726112"/>
            <a:ext cx="10515600" cy="1325563"/>
          </a:xfrm>
        </p:spPr>
        <p:txBody>
          <a:bodyPr>
            <a:normAutofit/>
          </a:bodyPr>
          <a:lstStyle/>
          <a:p>
            <a:pPr algn="ctr"/>
            <a:r>
              <a:rPr lang="en-US" b="1" dirty="0">
                <a:latin typeface="Noto Sans" panose="020B0502040504020204" pitchFamily="34" charset="0"/>
                <a:ea typeface="Noto Sans" panose="020B0502040504020204" pitchFamily="34" charset="0"/>
                <a:cs typeface="Noto Sans" panose="020B0502040504020204" pitchFamily="34" charset="0"/>
              </a:rPr>
              <a:t>Childcare has three dimensions</a:t>
            </a:r>
          </a:p>
        </p:txBody>
      </p:sp>
      <p:sp>
        <p:nvSpPr>
          <p:cNvPr id="10" name="Oval 9">
            <a:extLst>
              <a:ext uri="{FF2B5EF4-FFF2-40B4-BE49-F238E27FC236}">
                <a16:creationId xmlns:a16="http://schemas.microsoft.com/office/drawing/2014/main" id="{1FEED383-76BC-FEAD-750D-6E71E3F759C3}"/>
              </a:ext>
            </a:extLst>
          </p:cNvPr>
          <p:cNvSpPr/>
          <p:nvPr/>
        </p:nvSpPr>
        <p:spPr>
          <a:xfrm>
            <a:off x="1255364" y="2492953"/>
            <a:ext cx="2665709" cy="2664000"/>
          </a:xfrm>
          <a:prstGeom prst="ellipse">
            <a:avLst/>
          </a:prstGeom>
          <a:solidFill>
            <a:srgbClr val="F5B8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Noto Sans" panose="020B0502040504020204" pitchFamily="34" charset="0"/>
                <a:ea typeface="Noto Sans" panose="020B0502040504020204" pitchFamily="34" charset="0"/>
                <a:cs typeface="Noto Sans" panose="020B0502040504020204" pitchFamily="34" charset="0"/>
              </a:rPr>
              <a:t>Affordability</a:t>
            </a:r>
          </a:p>
        </p:txBody>
      </p:sp>
      <p:sp>
        <p:nvSpPr>
          <p:cNvPr id="12" name="Oval 11">
            <a:extLst>
              <a:ext uri="{FF2B5EF4-FFF2-40B4-BE49-F238E27FC236}">
                <a16:creationId xmlns:a16="http://schemas.microsoft.com/office/drawing/2014/main" id="{E201F2C3-22F0-DB77-CE48-52AFA97FF005}"/>
              </a:ext>
            </a:extLst>
          </p:cNvPr>
          <p:cNvSpPr/>
          <p:nvPr/>
        </p:nvSpPr>
        <p:spPr>
          <a:xfrm>
            <a:off x="8301924" y="2492953"/>
            <a:ext cx="2665709" cy="2665709"/>
          </a:xfrm>
          <a:prstGeom prst="ellipse">
            <a:avLst/>
          </a:prstGeom>
          <a:solidFill>
            <a:srgbClr val="E57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Noto Sans" panose="020B0502040504020204" pitchFamily="34" charset="0"/>
                <a:ea typeface="Noto Sans" panose="020B0502040504020204" pitchFamily="34" charset="0"/>
                <a:cs typeface="Noto Sans" panose="020B0502040504020204" pitchFamily="34" charset="0"/>
              </a:rPr>
              <a:t>Accessibility</a:t>
            </a:r>
          </a:p>
        </p:txBody>
      </p:sp>
      <p:sp>
        <p:nvSpPr>
          <p:cNvPr id="13" name="Oval 12">
            <a:extLst>
              <a:ext uri="{FF2B5EF4-FFF2-40B4-BE49-F238E27FC236}">
                <a16:creationId xmlns:a16="http://schemas.microsoft.com/office/drawing/2014/main" id="{D52F0736-AAA9-67BF-CC11-A73C50CB1937}"/>
              </a:ext>
            </a:extLst>
          </p:cNvPr>
          <p:cNvSpPr/>
          <p:nvPr/>
        </p:nvSpPr>
        <p:spPr>
          <a:xfrm>
            <a:off x="4778644" y="2492953"/>
            <a:ext cx="2665709" cy="2665709"/>
          </a:xfrm>
          <a:prstGeom prst="ellipse">
            <a:avLst/>
          </a:prstGeom>
          <a:solidFill>
            <a:srgbClr val="00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Noto Sans" panose="020B0502040504020204" pitchFamily="34" charset="0"/>
                <a:ea typeface="Noto Sans" panose="020B0502040504020204" pitchFamily="34" charset="0"/>
                <a:cs typeface="Noto Sans" panose="020B0502040504020204" pitchFamily="34" charset="0"/>
              </a:rPr>
              <a:t>Quality</a:t>
            </a:r>
          </a:p>
        </p:txBody>
      </p:sp>
      <p:pic>
        <p:nvPicPr>
          <p:cNvPr id="16" name="Picture 15">
            <a:extLst>
              <a:ext uri="{FF2B5EF4-FFF2-40B4-BE49-F238E27FC236}">
                <a16:creationId xmlns:a16="http://schemas.microsoft.com/office/drawing/2014/main" id="{2E29CC74-55F5-5D2B-BD0D-01E7CB69214E}"/>
              </a:ext>
            </a:extLst>
          </p:cNvPr>
          <p:cNvPicPr>
            <a:picLocks noChangeAspect="1"/>
          </p:cNvPicPr>
          <p:nvPr/>
        </p:nvPicPr>
        <p:blipFill>
          <a:blip r:embed="rId2"/>
          <a:stretch>
            <a:fillRect/>
          </a:stretch>
        </p:blipFill>
        <p:spPr>
          <a:xfrm>
            <a:off x="190462" y="5599940"/>
            <a:ext cx="3959687" cy="1154045"/>
          </a:xfrm>
          <a:prstGeom prst="rect">
            <a:avLst/>
          </a:prstGeom>
        </p:spPr>
      </p:pic>
    </p:spTree>
    <p:extLst>
      <p:ext uri="{BB962C8B-B14F-4D97-AF65-F5344CB8AC3E}">
        <p14:creationId xmlns:p14="http://schemas.microsoft.com/office/powerpoint/2010/main" val="28718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 holding a sign&#10;&#10;Description automatically generated with medium confidence">
            <a:extLst>
              <a:ext uri="{FF2B5EF4-FFF2-40B4-BE49-F238E27FC236}">
                <a16:creationId xmlns:a16="http://schemas.microsoft.com/office/drawing/2014/main" id="{A096595D-BBDB-EF9A-B949-8BC027BEFCAB}"/>
              </a:ext>
            </a:extLst>
          </p:cNvPr>
          <p:cNvPicPr>
            <a:picLocks noChangeAspect="1"/>
          </p:cNvPicPr>
          <p:nvPr/>
        </p:nvPicPr>
        <p:blipFill>
          <a:blip r:embed="rId2"/>
          <a:stretch>
            <a:fillRect/>
          </a:stretch>
        </p:blipFill>
        <p:spPr>
          <a:xfrm>
            <a:off x="7571736" y="418454"/>
            <a:ext cx="4511776" cy="6021092"/>
          </a:xfrm>
          <a:prstGeom prst="rect">
            <a:avLst/>
          </a:prstGeom>
        </p:spPr>
      </p:pic>
      <p:sp>
        <p:nvSpPr>
          <p:cNvPr id="2" name="Title 1">
            <a:extLst>
              <a:ext uri="{FF2B5EF4-FFF2-40B4-BE49-F238E27FC236}">
                <a16:creationId xmlns:a16="http://schemas.microsoft.com/office/drawing/2014/main" id="{95AD3415-838D-F1A8-7C40-BC9E38AB4A62}"/>
              </a:ext>
            </a:extLst>
          </p:cNvPr>
          <p:cNvSpPr>
            <a:spLocks noGrp="1"/>
          </p:cNvSpPr>
          <p:nvPr>
            <p:ph type="title"/>
          </p:nvPr>
        </p:nvSpPr>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Affordability</a:t>
            </a:r>
          </a:p>
        </p:txBody>
      </p:sp>
      <p:sp>
        <p:nvSpPr>
          <p:cNvPr id="4" name="Content Placeholder 2">
            <a:extLst>
              <a:ext uri="{FF2B5EF4-FFF2-40B4-BE49-F238E27FC236}">
                <a16:creationId xmlns:a16="http://schemas.microsoft.com/office/drawing/2014/main" id="{09C455FA-ACB7-F9C2-EBC3-5CABA39A9955}"/>
              </a:ext>
            </a:extLst>
          </p:cNvPr>
          <p:cNvSpPr txBox="1">
            <a:spLocks/>
          </p:cNvSpPr>
          <p:nvPr/>
        </p:nvSpPr>
        <p:spPr>
          <a:xfrm>
            <a:off x="838200" y="1591770"/>
            <a:ext cx="7203653" cy="410708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000" dirty="0">
                <a:latin typeface="Noto Sans" panose="020B0502040504020204" pitchFamily="34" charset="0"/>
                <a:ea typeface="Noto Sans" panose="020B0502040504020204" pitchFamily="34" charset="0"/>
                <a:cs typeface="Noto Sans" panose="020B0502040504020204" pitchFamily="34" charset="0"/>
              </a:rPr>
              <a:t>Québec’s early childcare program is </a:t>
            </a:r>
            <a:r>
              <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highly affordable</a:t>
            </a:r>
          </a:p>
          <a:p>
            <a:pPr marL="0" indent="0">
              <a:lnSpc>
                <a:spcPct val="120000"/>
              </a:lnSpc>
              <a:buNone/>
            </a:pPr>
            <a:endParaRPr lang="en-US" sz="1500" dirty="0">
              <a:latin typeface="Noto Sans" panose="020B0502040504020204" pitchFamily="34" charset="0"/>
              <a:ea typeface="Noto Sans" panose="020B0502040504020204" pitchFamily="34" charset="0"/>
              <a:cs typeface="Noto Sans" panose="020B0502040504020204" pitchFamily="34" charset="0"/>
            </a:endParaRPr>
          </a:p>
          <a:p>
            <a:pPr marL="0" indent="0">
              <a:lnSpc>
                <a:spcPct val="120000"/>
              </a:lnSpc>
              <a:buNone/>
            </a:pPr>
            <a:r>
              <a:rPr lang="en-US" sz="3000" dirty="0">
                <a:latin typeface="Noto Sans" panose="020B0502040504020204" pitchFamily="34" charset="0"/>
                <a:ea typeface="Noto Sans" panose="020B0502040504020204" pitchFamily="34" charset="0"/>
                <a:cs typeface="Noto Sans" panose="020B0502040504020204" pitchFamily="34" charset="0"/>
              </a:rPr>
              <a:t>In 2022, parents with children enrolled in a CPE or subsidized </a:t>
            </a:r>
            <a:r>
              <a:rPr lang="en-US" sz="3000" dirty="0" err="1">
                <a:latin typeface="Noto Sans" panose="020B0502040504020204" pitchFamily="34" charset="0"/>
                <a:ea typeface="Noto Sans" panose="020B0502040504020204" pitchFamily="34" charset="0"/>
                <a:cs typeface="Noto Sans" panose="020B0502040504020204" pitchFamily="34" charset="0"/>
              </a:rPr>
              <a:t>garderie</a:t>
            </a:r>
            <a:r>
              <a:rPr lang="en-US" sz="3000" dirty="0">
                <a:latin typeface="Noto Sans" panose="020B0502040504020204" pitchFamily="34" charset="0"/>
                <a:ea typeface="Noto Sans" panose="020B0502040504020204" pitchFamily="34" charset="0"/>
                <a:cs typeface="Noto Sans" panose="020B0502040504020204" pitchFamily="34" charset="0"/>
              </a:rPr>
              <a:t> pay only </a:t>
            </a:r>
            <a:r>
              <a:rPr lang="en-US" sz="30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$8.50 per day </a:t>
            </a:r>
            <a:r>
              <a:rPr lang="en-US" sz="3000" dirty="0">
                <a:latin typeface="Noto Sans" panose="020B0502040504020204" pitchFamily="34" charset="0"/>
                <a:ea typeface="Noto Sans" panose="020B0502040504020204" pitchFamily="34" charset="0"/>
                <a:cs typeface="Noto Sans" panose="020B0502040504020204" pitchFamily="34" charset="0"/>
              </a:rPr>
              <a:t>for 10 hours of care, two snacks and a lunch</a:t>
            </a:r>
          </a:p>
          <a:p>
            <a:pPr marL="0" indent="0">
              <a:lnSpc>
                <a:spcPct val="120000"/>
              </a:lnSpc>
              <a:buNone/>
            </a:pPr>
            <a:endParaRPr lang="en-US" sz="1500" dirty="0">
              <a:latin typeface="Noto Sans" panose="020B0502040504020204" pitchFamily="34" charset="0"/>
              <a:ea typeface="Noto Sans" panose="020B0502040504020204" pitchFamily="34" charset="0"/>
              <a:cs typeface="Noto Sans" panose="020B0502040504020204" pitchFamily="34" charset="0"/>
            </a:endParaRPr>
          </a:p>
          <a:p>
            <a:pPr marL="0" indent="0">
              <a:lnSpc>
                <a:spcPct val="120000"/>
              </a:lnSpc>
              <a:buNone/>
            </a:pPr>
            <a:r>
              <a:rPr lang="en-US" sz="3000" dirty="0">
                <a:latin typeface="Noto Sans" panose="020B0502040504020204" pitchFamily="34" charset="0"/>
                <a:ea typeface="Noto Sans" panose="020B0502040504020204" pitchFamily="34" charset="0"/>
                <a:cs typeface="Noto Sans" panose="020B0502040504020204" pitchFamily="34" charset="0"/>
              </a:rPr>
              <a:t>Parents who use more expensive unsubsidized childcare are entitled to a refundable tax credit to cover part of their childcare costs</a:t>
            </a:r>
          </a:p>
          <a:p>
            <a:pPr marL="0" indent="0">
              <a:lnSpc>
                <a:spcPct val="120000"/>
              </a:lnSpc>
              <a:buNone/>
            </a:pPr>
            <a:endParaRPr lang="en-US" sz="3000" dirty="0">
              <a:latin typeface="Noto Sans" panose="020B0502040504020204" pitchFamily="34" charset="0"/>
              <a:ea typeface="Noto Sans" panose="020B0502040504020204" pitchFamily="34" charset="0"/>
              <a:cs typeface="Noto Sans" panose="020B0502040504020204" pitchFamily="34" charset="0"/>
            </a:endParaRPr>
          </a:p>
          <a:p>
            <a:pPr marL="0" indent="0">
              <a:lnSpc>
                <a:spcPct val="120000"/>
              </a:lnSpc>
              <a:buNone/>
            </a:pPr>
            <a:endParaRPr lang="en-CA" sz="3000" dirty="0">
              <a:latin typeface="Noto Sans" panose="020B0502040504020204" pitchFamily="34" charset="0"/>
              <a:ea typeface="Noto Sans" panose="020B0502040504020204" pitchFamily="34" charset="0"/>
              <a:cs typeface="Noto Sans" panose="020B0502040504020204" pitchFamily="34" charset="0"/>
            </a:endParaRPr>
          </a:p>
          <a:p>
            <a:pPr marL="0" indent="0">
              <a:buFont typeface="Arial" panose="020B0604020202020204" pitchFamily="34" charset="0"/>
              <a:buNone/>
            </a:pPr>
            <a:endParaRPr lang="en-CA" sz="4000" dirty="0">
              <a:latin typeface=""/>
            </a:endParaRPr>
          </a:p>
        </p:txBody>
      </p:sp>
      <p:pic>
        <p:nvPicPr>
          <p:cNvPr id="7" name="Picture 6">
            <a:extLst>
              <a:ext uri="{FF2B5EF4-FFF2-40B4-BE49-F238E27FC236}">
                <a16:creationId xmlns:a16="http://schemas.microsoft.com/office/drawing/2014/main" id="{38464363-9764-D047-0913-56E38F6501FC}"/>
              </a:ext>
            </a:extLst>
          </p:cNvPr>
          <p:cNvPicPr>
            <a:picLocks noChangeAspect="1"/>
          </p:cNvPicPr>
          <p:nvPr/>
        </p:nvPicPr>
        <p:blipFill>
          <a:blip r:embed="rId3"/>
          <a:stretch>
            <a:fillRect/>
          </a:stretch>
        </p:blipFill>
        <p:spPr>
          <a:xfrm>
            <a:off x="190462" y="5599940"/>
            <a:ext cx="3959687" cy="1154045"/>
          </a:xfrm>
          <a:prstGeom prst="rect">
            <a:avLst/>
          </a:prstGeom>
        </p:spPr>
      </p:pic>
      <p:sp>
        <p:nvSpPr>
          <p:cNvPr id="3" name="TextBox 2">
            <a:extLst>
              <a:ext uri="{FF2B5EF4-FFF2-40B4-BE49-F238E27FC236}">
                <a16:creationId xmlns:a16="http://schemas.microsoft.com/office/drawing/2014/main" id="{EDC74FCA-1340-A6BE-6385-6C53E89865E8}"/>
              </a:ext>
            </a:extLst>
          </p:cNvPr>
          <p:cNvSpPr txBox="1"/>
          <p:nvPr/>
        </p:nvSpPr>
        <p:spPr>
          <a:xfrm>
            <a:off x="8424219" y="5902844"/>
            <a:ext cx="3483848" cy="230832"/>
          </a:xfrm>
          <a:prstGeom prst="rect">
            <a:avLst/>
          </a:prstGeom>
          <a:noFill/>
        </p:spPr>
        <p:txBody>
          <a:bodyPr wrap="square" rtlCol="0">
            <a:spAutoFit/>
          </a:bodyPr>
          <a:lstStyle/>
          <a:p>
            <a:pPr algn="ct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Illustration by Diana </a:t>
            </a:r>
            <a:r>
              <a:rPr lang="en-US" sz="900" dirty="0" err="1">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Tzinis</a:t>
            </a:r>
            <a:r>
              <a:rPr lang="en-US" sz="900" dirty="0">
                <a:solidFill>
                  <a:schemeClr val="bg2">
                    <a:lumMod val="50000"/>
                  </a:schemeClr>
                </a:solidFill>
                <a:latin typeface="Noto Sans" panose="020B0502040504020204" pitchFamily="34" charset="0"/>
                <a:ea typeface="Noto Sans" panose="020B0502040504020204" pitchFamily="34" charset="0"/>
                <a:cs typeface="Noto Sans" panose="020B0502040504020204" pitchFamily="34" charset="0"/>
              </a:rPr>
              <a:t> © 2022 RC/W</a:t>
            </a:r>
          </a:p>
        </p:txBody>
      </p:sp>
    </p:spTree>
    <p:extLst>
      <p:ext uri="{BB962C8B-B14F-4D97-AF65-F5344CB8AC3E}">
        <p14:creationId xmlns:p14="http://schemas.microsoft.com/office/powerpoint/2010/main" val="117666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2CF0-D280-B564-9F5F-3289F0C5F7BC}"/>
              </a:ext>
            </a:extLst>
          </p:cNvPr>
          <p:cNvSpPr>
            <a:spLocks noGrp="1"/>
          </p:cNvSpPr>
          <p:nvPr>
            <p:ph type="title"/>
          </p:nvPr>
        </p:nvSpPr>
        <p:spPr>
          <a:xfrm>
            <a:off x="514518" y="228545"/>
            <a:ext cx="3283039" cy="6108845"/>
          </a:xfrm>
        </p:spPr>
        <p:txBody>
          <a:bodyPr/>
          <a:lstStyle/>
          <a:p>
            <a:r>
              <a:rPr lang="en-US" b="1" dirty="0">
                <a:latin typeface="Noto Sans" panose="020B0502040504020204" pitchFamily="34" charset="0"/>
                <a:ea typeface="Noto Sans" panose="020B0502040504020204" pitchFamily="34" charset="0"/>
                <a:cs typeface="Noto Sans" panose="020B0502040504020204" pitchFamily="34" charset="0"/>
              </a:rPr>
              <a:t>Childcare cost in </a:t>
            </a:r>
            <a:r>
              <a:rPr lang="en-US" b="1" dirty="0">
                <a:solidFill>
                  <a:srgbClr val="00A7B5"/>
                </a:solidFill>
                <a:latin typeface="Noto Sans" panose="020B0502040504020204" pitchFamily="34" charset="0"/>
                <a:ea typeface="Noto Sans" panose="020B0502040504020204" pitchFamily="34" charset="0"/>
                <a:cs typeface="Noto Sans" panose="020B0502040504020204" pitchFamily="34" charset="0"/>
              </a:rPr>
              <a:t>four </a:t>
            </a:r>
            <a:r>
              <a:rPr lang="en-US" sz="4400" b="1" dirty="0">
                <a:solidFill>
                  <a:srgbClr val="00A7B5"/>
                </a:solidFill>
                <a:latin typeface="Noto Sans" panose="020B0502040504020204" pitchFamily="34" charset="0"/>
                <a:ea typeface="Noto Sans" panose="020B0502040504020204" pitchFamily="34" charset="0"/>
                <a:cs typeface="Noto Sans" panose="020B0502040504020204" pitchFamily="34" charset="0"/>
              </a:rPr>
              <a:t>Québec cities</a:t>
            </a:r>
            <a:r>
              <a:rPr lang="en-US" sz="4400" b="1" dirty="0">
                <a:latin typeface="Noto Sans" panose="020B0502040504020204" pitchFamily="34" charset="0"/>
                <a:ea typeface="Noto Sans" panose="020B0502040504020204" pitchFamily="34" charset="0"/>
                <a:cs typeface="Noto Sans" panose="020B0502040504020204" pitchFamily="34" charset="0"/>
              </a:rPr>
              <a:t>, compared to 32 other Canadian cities</a:t>
            </a:r>
            <a:endParaRPr lang="en-US" b="1"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Content Placeholder 4">
            <a:extLst>
              <a:ext uri="{FF2B5EF4-FFF2-40B4-BE49-F238E27FC236}">
                <a16:creationId xmlns:a16="http://schemas.microsoft.com/office/drawing/2014/main" id="{A31DC862-4852-E892-3948-1307317DC8B0}"/>
              </a:ext>
            </a:extLst>
          </p:cNvPr>
          <p:cNvPicPr>
            <a:picLocks noGrp="1" noChangeAspect="1"/>
          </p:cNvPicPr>
          <p:nvPr>
            <p:ph idx="1"/>
          </p:nvPr>
        </p:nvPicPr>
        <p:blipFill>
          <a:blip r:embed="rId2"/>
          <a:stretch>
            <a:fillRect/>
          </a:stretch>
        </p:blipFill>
        <p:spPr>
          <a:xfrm>
            <a:off x="3999857" y="431226"/>
            <a:ext cx="7841038" cy="5875063"/>
          </a:xfrm>
        </p:spPr>
      </p:pic>
      <p:sp>
        <p:nvSpPr>
          <p:cNvPr id="6" name="TextBox 5">
            <a:extLst>
              <a:ext uri="{FF2B5EF4-FFF2-40B4-BE49-F238E27FC236}">
                <a16:creationId xmlns:a16="http://schemas.microsoft.com/office/drawing/2014/main" id="{E5843864-BC39-4290-95E0-D6180C113408}"/>
              </a:ext>
            </a:extLst>
          </p:cNvPr>
          <p:cNvSpPr txBox="1"/>
          <p:nvPr/>
        </p:nvSpPr>
        <p:spPr>
          <a:xfrm>
            <a:off x="3609048" y="6366883"/>
            <a:ext cx="8393688" cy="307777"/>
          </a:xfrm>
          <a:prstGeom prst="rect">
            <a:avLst/>
          </a:prstGeom>
          <a:noFill/>
        </p:spPr>
        <p:txBody>
          <a:bodyPr wrap="square" rtlCol="0">
            <a:spAutoFit/>
          </a:bodyPr>
          <a:lstStyle/>
          <a:p>
            <a:pPr algn="r"/>
            <a:r>
              <a:rPr lang="en-US" sz="1400" dirty="0">
                <a:solidFill>
                  <a:srgbClr val="201F1E"/>
                </a:solidFill>
                <a:latin typeface="Segoe UI" panose="020B0502040204020203" pitchFamily="34" charset="0"/>
              </a:rPr>
              <a:t>Source: </a:t>
            </a:r>
            <a:r>
              <a:rPr lang="en-US" sz="1400" b="0" i="0" dirty="0">
                <a:solidFill>
                  <a:srgbClr val="201F1E"/>
                </a:solidFill>
                <a:effectLst/>
                <a:latin typeface="Segoe UI" panose="020B0502040204020203" pitchFamily="34" charset="0"/>
              </a:rPr>
              <a:t>CCPA (2021) </a:t>
            </a:r>
            <a:r>
              <a:rPr lang="en-US" sz="1400" b="0" i="0" dirty="0">
                <a:effectLst/>
                <a:latin typeface="Segoe UI" panose="020B0502040204020203" pitchFamily="34" charset="0"/>
                <a:hlinkClick r:id="rId3"/>
              </a:rPr>
              <a:t>"Sounding the Alarm: Covid-19’s impact on Canada’s precarious child care sector</a:t>
            </a:r>
            <a:r>
              <a:rPr lang="en-US" sz="1400" dirty="0">
                <a:latin typeface="Segoe UI" panose="020B0502040204020203" pitchFamily="34" charset="0"/>
              </a:rPr>
              <a:t>”</a:t>
            </a:r>
            <a:endParaRPr lang="en-US" sz="1400" dirty="0"/>
          </a:p>
        </p:txBody>
      </p:sp>
    </p:spTree>
    <p:extLst>
      <p:ext uri="{BB962C8B-B14F-4D97-AF65-F5344CB8AC3E}">
        <p14:creationId xmlns:p14="http://schemas.microsoft.com/office/powerpoint/2010/main" val="3146853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5B845"/>
        </a:solidFill>
      </a:spPr>
      <a:bodyPr rtlCol="0" anchor="ctr"/>
      <a:lstStyle>
        <a:defPPr algn="ctr">
          <a:defRPr b="1" dirty="0" smtClean="0">
            <a:latin typeface=""/>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5B845"/>
        </a:solidFill>
      </a:spPr>
      <a:bodyPr rtlCol="0" anchor="ctr"/>
      <a:lstStyle>
        <a:defPPr algn="ctr">
          <a:defRPr b="1" dirty="0" smtClean="0">
            <a:latin typeface=""/>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11565</TotalTime>
  <Words>663</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Noto Sans</vt:lpstr>
      <vt:lpstr>Segoe UI</vt:lpstr>
      <vt:lpstr>Office Theme</vt:lpstr>
      <vt:lpstr>1_Office Theme</vt:lpstr>
      <vt:lpstr>Childcare in Québec Featuring Dr. Sophie Mathieu</vt:lpstr>
      <vt:lpstr>PowerPoint Presentation</vt:lpstr>
      <vt:lpstr>Background</vt:lpstr>
      <vt:lpstr>Translations of words used in the Video</vt:lpstr>
      <vt:lpstr>Video: Childcare in Québec, Featuring Dr. Sophie Mathieu</vt:lpstr>
      <vt:lpstr>Lessons from the Québec Model</vt:lpstr>
      <vt:lpstr>Childcare has three dimensions</vt:lpstr>
      <vt:lpstr>Affordability</vt:lpstr>
      <vt:lpstr>Childcare cost in four Québec cities, compared to 32 other Canadian cities</vt:lpstr>
      <vt:lpstr>Quality</vt:lpstr>
      <vt:lpstr>Accessibility</vt:lpstr>
      <vt:lpstr>It’s good to be a parent in Québec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Childcare in Québec</dc:title>
  <dc:creator>Kenya Thompson</dc:creator>
  <cp:lastModifiedBy>Lindsey McKay</cp:lastModifiedBy>
  <cp:revision>27</cp:revision>
  <dcterms:created xsi:type="dcterms:W3CDTF">2022-08-08T18:13:56Z</dcterms:created>
  <dcterms:modified xsi:type="dcterms:W3CDTF">2022-09-28T22:13:10Z</dcterms:modified>
</cp:coreProperties>
</file>