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</p:sldMasterIdLst>
  <p:notesMasterIdLst>
    <p:notesMasterId r:id="rId9"/>
  </p:notesMasterIdLst>
  <p:handoutMasterIdLst>
    <p:handoutMasterId r:id="rId10"/>
  </p:handoutMasterIdLst>
  <p:sldIdLst>
    <p:sldId id="256" r:id="rId2"/>
    <p:sldId id="375" r:id="rId3"/>
    <p:sldId id="354" r:id="rId4"/>
    <p:sldId id="382" r:id="rId5"/>
    <p:sldId id="383" r:id="rId6"/>
    <p:sldId id="387" r:id="rId7"/>
    <p:sldId id="391" r:id="rId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561" autoAdjust="0"/>
  </p:normalViewPr>
  <p:slideViewPr>
    <p:cSldViewPr>
      <p:cViewPr varScale="1">
        <p:scale>
          <a:sx n="101" d="100"/>
          <a:sy n="101" d="100"/>
        </p:scale>
        <p:origin x="191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7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3174" y="-84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2424" tIns="46214" rIns="92424" bIns="46214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2" y="0"/>
            <a:ext cx="3037840" cy="464820"/>
          </a:xfrm>
          <a:prstGeom prst="rect">
            <a:avLst/>
          </a:prstGeom>
        </p:spPr>
        <p:txBody>
          <a:bodyPr vert="horz" lIns="92424" tIns="46214" rIns="92424" bIns="46214" rtlCol="0"/>
          <a:lstStyle>
            <a:lvl1pPr algn="r">
              <a:defRPr sz="1200" smtClean="0"/>
            </a:lvl1pPr>
          </a:lstStyle>
          <a:p>
            <a:pPr>
              <a:defRPr/>
            </a:pPr>
            <a:fld id="{87CFEFC0-222A-480A-A243-D87B831FA8EE}" type="datetimeFigureOut">
              <a:rPr lang="en-US"/>
              <a:pPr>
                <a:defRPr/>
              </a:pPr>
              <a:t>4/2/2024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2424" tIns="46214" rIns="92424" bIns="46214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2" y="8829967"/>
            <a:ext cx="3037840" cy="464820"/>
          </a:xfrm>
          <a:prstGeom prst="rect">
            <a:avLst/>
          </a:prstGeom>
        </p:spPr>
        <p:txBody>
          <a:bodyPr vert="horz" lIns="92424" tIns="46214" rIns="92424" bIns="46214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6D79A505-BA57-406B-BB8D-E022D17DFA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9399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4" tIns="46214" rIns="92424" bIns="46214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3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4" tIns="46214" rIns="92424" bIns="46214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66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1" y="4415791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4" tIns="46214" rIns="92424" bIns="462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4" tIns="46214" rIns="92424" bIns="46214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3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4" tIns="46214" rIns="92424" bIns="46214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E04C0AC-2220-463A-9251-8B5E02212777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407434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F09DDD-4DC9-4F46-9B09-F1B55418D7ED}" type="slidenum">
              <a:rPr lang="en-CA"/>
              <a:pPr/>
              <a:t>1</a:t>
            </a:fld>
            <a:endParaRPr lang="en-CA" dirty="0"/>
          </a:p>
        </p:txBody>
      </p:sp>
      <p:sp>
        <p:nvSpPr>
          <p:cNvPr id="1741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514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AFEF91-67F3-461E-8303-1E16F002A24F}" type="slidenum">
              <a:rPr lang="en-CA"/>
              <a:pPr/>
              <a:t>2</a:t>
            </a:fld>
            <a:endParaRPr lang="en-CA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dirty="0"/>
          </a:p>
          <a:p>
            <a:pPr eaLnBrk="1" hangingPunct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8630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AFEF91-67F3-461E-8303-1E16F002A24F}" type="slidenum">
              <a:rPr lang="en-CA"/>
              <a:pPr/>
              <a:t>3</a:t>
            </a:fld>
            <a:endParaRPr lang="en-CA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dirty="0"/>
          </a:p>
          <a:p>
            <a:pPr eaLnBrk="1" hangingPunct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09930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AFEF91-67F3-461E-8303-1E16F002A24F}" type="slidenum">
              <a:rPr lang="en-CA"/>
              <a:pPr/>
              <a:t>4</a:t>
            </a:fld>
            <a:endParaRPr lang="en-CA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dirty="0"/>
          </a:p>
          <a:p>
            <a:pPr eaLnBrk="1" hangingPunct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00372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AFEF91-67F3-461E-8303-1E16F002A24F}" type="slidenum">
              <a:rPr lang="en-CA"/>
              <a:pPr/>
              <a:t>5</a:t>
            </a:fld>
            <a:endParaRPr lang="en-CA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dirty="0"/>
          </a:p>
          <a:p>
            <a:pPr eaLnBrk="1" hangingPunct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70886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AFEF91-67F3-461E-8303-1E16F002A24F}" type="slidenum">
              <a:rPr lang="en-CA"/>
              <a:pPr/>
              <a:t>6</a:t>
            </a:fld>
            <a:endParaRPr lang="en-CA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dirty="0"/>
          </a:p>
          <a:p>
            <a:pPr eaLnBrk="1" hangingPunct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42288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AFEF91-67F3-461E-8303-1E16F002A24F}" type="slidenum">
              <a:rPr lang="en-CA"/>
              <a:pPr/>
              <a:t>7</a:t>
            </a:fld>
            <a:endParaRPr lang="en-CA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dirty="0"/>
          </a:p>
          <a:p>
            <a:pPr eaLnBrk="1" hangingPunct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4414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CEB36-5A4D-E4DC-5E31-FC7EF157DF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C53893-B6A8-D679-5111-3FE92D11EE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61B41B-95DE-38E0-CB72-82B0D3B0A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D2DDBB-0CAD-51AC-B2F6-A6A7F4BA4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5EF48-E19F-DFA5-8102-986F50DF7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E0D57E-3307-4309-833B-490CEDD1D7F0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57479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B558E-441A-6524-FF1A-6A8F2E724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602B0A-82BA-D8A4-3338-FC8F028933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FFF878-D7E9-AD02-DA16-D37D055A4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122063-A749-FBA7-D8ED-9654CBBB6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DFF181-B14C-54A7-C0B3-48BD89D7B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FF6C5-9E22-4625-AAC1-7AC21A6DBE8C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99861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5E19D9-93B2-C75F-6782-696A026DEF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75B5ED-2985-3930-58F1-A1AFC41C5E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A3D69-F9D9-734A-4634-63C2347EA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50C48C-11F5-83AB-F476-AEEB69FAD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D7554-A7F0-AB0C-6DA1-9833E3175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91DA8C-BC43-4F4B-803C-0CB936BD5B89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41768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612AA-9DFD-EA85-3D22-E97C25082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E2832-656B-C22A-3B10-B4ACE5F12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B5462B-560A-D388-CF83-A5C8D3991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7CC2F3-BEE4-9988-62C2-96FE13C75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2AC60-47F3-E8C0-085C-B41AED87E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C747A-DEF2-4C79-A3BC-C72787447579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66614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0FAF7-8AF9-97E6-7AC8-DE61ABF25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343B38-6A7E-A75A-5E8E-F45A2AECAE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4D7FE-014D-8394-11B3-7C43B6E51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ADDBBF-3573-1121-1E5B-2FD45F232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1E005E-D75C-C602-6807-9EDE43ACA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3F83DA-E482-4588-BBE6-6E9793451190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42465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E66C3-54B4-6C56-6BD0-F7ED04D36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637EC-1E69-A470-F936-9828F45965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CB752B-2B0B-0CFC-6DC0-EB315153F6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950658-F28E-CD6A-ABAA-ADB02828B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311EA7-B1F0-1315-2D37-EAD5A939D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8AA33D-2DA0-AB27-BDE9-74EE9D401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BCF63-5488-4FFF-9C7B-67475933ADBB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80877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34130-1EFB-6CF3-37A2-571301904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60DC75-A27C-1A5A-EFF0-9ABD85E1E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044BC2-7BAB-C91E-B57D-42F21FC39B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CB1A78-EFED-D9A4-D344-9D717CC2E3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5B6DF8-B40F-8A16-3995-D07760BC57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A591CF-3F1D-02C4-379E-C17D9E880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4DAA60-A21E-9E54-48F6-3FBC3C023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EAFAC7-21B6-E07C-0BE5-E62A4943F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9256D-DF37-409C-963D-4AC94FF7FEB4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71343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2E22A-3AA5-F04B-54DB-E8DC13AAC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AFBF7B-8BCB-B2B2-8ABF-3C8057C1A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407112-59E5-04B5-222F-EEF213F01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888288-1220-C8A5-0078-4B4163F98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BA1B8C-C5FD-49C9-A05A-659FE13B9222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89877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159FFF-69F6-C6DB-DC3D-45BAF11CF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63E1-7E65-7A0D-61E2-63FA1360A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6D0ACC-0D8C-5D2F-4698-98EE39952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AE6171-A879-424C-8EA4-E02B1BE46407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5228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3727-24E4-3BFC-29C6-B5A4D195C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CF755-0D04-4269-8C44-08FAF0415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351715-50EE-C3A8-144B-2C46F3B057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42727D-D508-2A54-3258-03AD935B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A77858-9D80-81DB-AE98-62DD5DE6E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FBB895-BB91-5654-71C7-65821728B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2A9BE-1FAA-419F-88DF-3B9A7540F5C6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51132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B70AD-5A23-A78B-FB30-895FF85EB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6A0A2C-DA3C-A79A-3412-FC2EE85F7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7950F8-AB4C-08BE-A5BF-05C0D63DB2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740E00-D605-BDC5-2EB9-1D1EE184F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CE65B6-93C1-4102-7D6F-D7097FB39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685756-FD19-688F-46F2-BC8CFCB84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461A90-0E98-4A24-9860-ED02D3317FAD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6015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E9A46A-8E01-A553-EA43-534BE1DF7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6CC300-DE23-7377-4ECD-9310E2D093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A435-B06B-C55F-9124-E054C18B20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D2DC1-6569-E99A-3E0E-84FD76E6CF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1B2B95-BAD8-957C-1161-BFC06A2A4A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DA629FC-7CD4-4E62-A713-0779EEE1508F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95972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6" name="Rectangle 3095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:\Users\Chris\Pictures\2009_06_12\IMG_0695.JPG">
            <a:extLst>
              <a:ext uri="{FF2B5EF4-FFF2-40B4-BE49-F238E27FC236}">
                <a16:creationId xmlns:a16="http://schemas.microsoft.com/office/drawing/2014/main" id="{053B0B8C-778F-4E08-8D01-7B9223B68643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9693"/>
          <a:stretch/>
        </p:blipFill>
        <p:spPr bwMode="auto">
          <a:xfrm>
            <a:off x="20" y="10"/>
            <a:ext cx="9143980" cy="6857989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98" name="Rectangle 3097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275867" y="-10136"/>
            <a:ext cx="4592270" cy="9144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3414" y="3091928"/>
            <a:ext cx="7036008" cy="23876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200" dirty="0">
                <a:latin typeface="Arial" pitchFamily="34" charset="0"/>
              </a:rPr>
              <a:t>The Delivery of Non-profit Child Care: Public Good and Capacity Considerations</a:t>
            </a:r>
            <a:endParaRPr lang="en-CA" sz="3200" dirty="0">
              <a:latin typeface="Arial" pitchFamily="34" charset="0"/>
            </a:endParaRPr>
          </a:p>
        </p:txBody>
      </p:sp>
      <p:sp>
        <p:nvSpPr>
          <p:cNvPr id="3100" name="Rectangle: Rounded Corners 3099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7339422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3414" y="5479529"/>
            <a:ext cx="6808922" cy="738392"/>
          </a:xfrm>
        </p:spPr>
        <p:txBody>
          <a:bodyPr anchor="ctr">
            <a:normAutofit fontScale="92500" lnSpcReduction="10000"/>
          </a:bodyPr>
          <a:lstStyle/>
          <a:p>
            <a:pPr algn="l" eaLnBrk="1" hangingPunct="1"/>
            <a:endParaRPr lang="en-CA" sz="700" dirty="0">
              <a:latin typeface="Arial" pitchFamily="34" charset="0"/>
            </a:endParaRPr>
          </a:p>
          <a:p>
            <a:pPr algn="l" eaLnBrk="1" hangingPunct="1"/>
            <a:r>
              <a:rPr lang="en-CA" dirty="0">
                <a:latin typeface="Arial" pitchFamily="34" charset="0"/>
              </a:rPr>
              <a:t>Who Owns Child Care? Who </a:t>
            </a:r>
            <a:r>
              <a:rPr lang="en-CA" i="1" dirty="0">
                <a:latin typeface="Arial" pitchFamily="34" charset="0"/>
              </a:rPr>
              <a:t>Should</a:t>
            </a:r>
            <a:r>
              <a:rPr lang="en-CA" dirty="0">
                <a:latin typeface="Arial" pitchFamily="34" charset="0"/>
              </a:rPr>
              <a:t> Own Child Care?</a:t>
            </a:r>
          </a:p>
          <a:p>
            <a:pPr algn="l" eaLnBrk="1" hangingPunct="1"/>
            <a:r>
              <a:rPr lang="en-CA" sz="1400" dirty="0">
                <a:latin typeface="Arial" pitchFamily="34" charset="0"/>
              </a:rPr>
              <a:t>Christopher Smith, Ph.D.  The </a:t>
            </a:r>
            <a:r>
              <a:rPr lang="en-CA" sz="1400" dirty="0" err="1">
                <a:latin typeface="Arial" pitchFamily="34" charset="0"/>
              </a:rPr>
              <a:t>Muttart</a:t>
            </a:r>
            <a:r>
              <a:rPr lang="en-CA" sz="1400" dirty="0">
                <a:latin typeface="Arial" pitchFamily="34" charset="0"/>
              </a:rPr>
              <a:t> Foundation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0899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17E0D57E-3307-4309-833B-490CEDD1D7F0}" type="slidenum">
              <a:rPr lang="en-CA">
                <a:solidFill>
                  <a:schemeClr val="tx1"/>
                </a:solidFill>
              </a:rPr>
              <a:pPr>
                <a:spcAft>
                  <a:spcPts val="600"/>
                </a:spcAft>
                <a:defRPr/>
              </a:pPr>
              <a:t>1</a:t>
            </a:fld>
            <a:endParaRPr lang="en-CA">
              <a:solidFill>
                <a:schemeClr val="tx1"/>
              </a:solidFill>
            </a:endParaRPr>
          </a:p>
        </p:txBody>
      </p:sp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D15631FD-79FD-3CCC-5076-83C634B718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422" y="5562339"/>
            <a:ext cx="1804578" cy="6985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Rectangle 4103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8F60E6-0E9C-4A61-9BFC-6B2012015066}"/>
              </a:ext>
            </a:extLst>
          </p:cNvPr>
          <p:cNvPicPr/>
          <p:nvPr/>
        </p:nvPicPr>
        <p:blipFill rotWithShape="1">
          <a:blip r:embed="rId3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99" b="-1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990600"/>
            <a:ext cx="8058150" cy="5186363"/>
          </a:xfrm>
        </p:spPr>
        <p:txBody>
          <a:bodyPr>
            <a:normAutofit/>
          </a:bodyPr>
          <a:lstStyle/>
          <a:p>
            <a:pPr marL="365760" lvl="1" indent="0" eaLnBrk="1" hangingPunct="1">
              <a:buNone/>
            </a:pPr>
            <a:r>
              <a:rPr lang="en-CA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New vision for ELCC in Canada: Canada-wide agreements</a:t>
            </a:r>
          </a:p>
          <a:p>
            <a:pPr marL="365760" lvl="1" indent="0" eaLnBrk="1" hangingPunct="1">
              <a:buNone/>
            </a:pPr>
            <a:endParaRPr lang="en-CA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buNone/>
            </a:pPr>
            <a:r>
              <a:rPr lang="en-CA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CA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Budget 2021 - commitment to work collaboratively with provincial 	and territorial  governments to build a Pan-Canadian ELCC system</a:t>
            </a:r>
          </a:p>
          <a:p>
            <a:pPr marL="0" lvl="1" indent="0">
              <a:buNone/>
            </a:pPr>
            <a:endParaRPr lang="en-CA" sz="1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/>
            <a:r>
              <a:rPr lang="en-CA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transformation of ELCC sectors into ELCC systems</a:t>
            </a:r>
          </a:p>
          <a:p>
            <a:pPr lvl="3"/>
            <a:endParaRPr lang="en-CA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/>
            <a:r>
              <a:rPr lang="en-CA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federal investments of $27.2 billion over five years for provincial and territorial system building  - a further $2.5 billion for Indigenous ELCC </a:t>
            </a:r>
          </a:p>
          <a:p>
            <a:pPr lvl="1"/>
            <a:endParaRPr lang="en-CA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>
              <a:spcBef>
                <a:spcPts val="200"/>
              </a:spcBef>
            </a:pPr>
            <a:r>
              <a:rPr lang="en-CA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Commitments to affordability, the expansion of services, inclusion and quality</a:t>
            </a:r>
          </a:p>
          <a:p>
            <a:pPr lvl="3">
              <a:spcBef>
                <a:spcPts val="200"/>
              </a:spcBef>
            </a:pPr>
            <a:endParaRPr lang="en-CA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>
              <a:spcBef>
                <a:spcPts val="200"/>
              </a:spcBef>
            </a:pPr>
            <a:r>
              <a:rPr lang="en-CA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Commitment to the creation of more high-quality, affordable regulated spaces, primarily through not-for-profit and public child care providers</a:t>
            </a:r>
          </a:p>
          <a:p>
            <a:pPr lvl="3">
              <a:spcBef>
                <a:spcPts val="200"/>
              </a:spcBef>
            </a:pPr>
            <a:endParaRPr lang="en-CA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>
              <a:spcBef>
                <a:spcPts val="200"/>
              </a:spcBef>
            </a:pPr>
            <a:r>
              <a:rPr lang="en-CA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Variations of this wording in individual agreements</a:t>
            </a:r>
          </a:p>
          <a:p>
            <a:pPr lvl="3">
              <a:spcBef>
                <a:spcPts val="200"/>
              </a:spcBef>
            </a:pPr>
            <a:endParaRPr lang="en-CA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>
              <a:spcBef>
                <a:spcPts val="200"/>
              </a:spcBef>
            </a:pPr>
            <a:endParaRPr lang="en-CA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EB6C747A-DEF2-4C79-A3BC-C72787447579}" type="slidenum">
              <a:rPr lang="en-CA" sz="1000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2</a:t>
            </a:fld>
            <a:endParaRPr lang="en-CA" sz="1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9094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4103">
            <a:extLst>
              <a:ext uri="{FF2B5EF4-FFF2-40B4-BE49-F238E27FC236}">
                <a16:creationId xmlns:a16="http://schemas.microsoft.com/office/drawing/2014/main" id="{A9D6EEA4-51EF-4796-BE5B-F3EB11F23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C:\Users\Chris\Pictures\2010_12_20\IMG_1859.JPG">
            <a:extLst>
              <a:ext uri="{FF2B5EF4-FFF2-40B4-BE49-F238E27FC236}">
                <a16:creationId xmlns:a16="http://schemas.microsoft.com/office/drawing/2014/main" id="{2B8BAB0F-A5DF-76F4-8AD2-120DD3487E9A}"/>
              </a:ext>
            </a:extLst>
          </p:cNvPr>
          <p:cNvPicPr/>
          <p:nvPr/>
        </p:nvPicPr>
        <p:blipFill rotWithShape="1"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66" b="-1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609600"/>
            <a:ext cx="8058150" cy="5638800"/>
          </a:xfrm>
        </p:spPr>
        <p:txBody>
          <a:bodyPr>
            <a:normAutofit fontScale="70000" lnSpcReduction="20000"/>
          </a:bodyPr>
          <a:lstStyle/>
          <a:p>
            <a:pPr marL="365760" lvl="1" indent="0" eaLnBrk="1" hangingPunct="1">
              <a:buNone/>
            </a:pPr>
            <a:endParaRPr lang="en-CA" sz="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lvl="1" indent="0" eaLnBrk="1" hangingPunct="1">
              <a:buNone/>
            </a:pPr>
            <a:r>
              <a:rPr lang="en-CA" sz="21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Benefits of High-Quality Early Learning and Child Care Provision</a:t>
            </a:r>
          </a:p>
          <a:p>
            <a:pPr marL="365760" lvl="1" indent="0" eaLnBrk="1" hangingPunct="1">
              <a:buNone/>
            </a:pPr>
            <a:endParaRPr lang="en-CA" sz="21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lvl="1" indent="0" eaLnBrk="1" hangingPunct="1">
              <a:buNone/>
            </a:pPr>
            <a:endParaRPr lang="en-CA" sz="2100" dirty="0">
              <a:solidFill>
                <a:srgbClr val="FFFFFF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1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CA" sz="21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High-quality, affordable child care can help advance a number of related public benefits</a:t>
            </a:r>
            <a:endParaRPr lang="en-CA" sz="2100" dirty="0">
              <a:solidFill>
                <a:srgbClr val="FFFFFF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1" indent="0">
              <a:lnSpc>
                <a:spcPct val="170000"/>
              </a:lnSpc>
              <a:spcBef>
                <a:spcPts val="0"/>
              </a:spcBef>
              <a:buNone/>
            </a:pPr>
            <a:endParaRPr lang="en-CA" sz="2100" dirty="0">
              <a:solidFill>
                <a:srgbClr val="FFFFFF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70000"/>
              </a:lnSpc>
              <a:spcBef>
                <a:spcPts val="0"/>
              </a:spcBef>
            </a:pPr>
            <a:r>
              <a:rPr lang="en-CA" sz="2100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Children’s early childhood development and growth</a:t>
            </a:r>
            <a:endParaRPr lang="en-CA" dirty="0">
              <a:solidFill>
                <a:srgbClr val="FFFFFF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08660" lvl="1" indent="-342900">
              <a:lnSpc>
                <a:spcPct val="120000"/>
              </a:lnSpc>
            </a:pPr>
            <a:endParaRPr lang="en-CA" sz="2100" dirty="0">
              <a:solidFill>
                <a:srgbClr val="FFFFFF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08660" lvl="1" indent="-342900">
              <a:lnSpc>
                <a:spcPct val="120000"/>
              </a:lnSpc>
            </a:pPr>
            <a:r>
              <a:rPr lang="en-CA" sz="21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labour forc</a:t>
            </a:r>
            <a:r>
              <a:rPr lang="en-CA" sz="2100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participation of parents of young children – economic well-being</a:t>
            </a:r>
            <a:endParaRPr lang="en-CA" sz="2100" dirty="0">
              <a:solidFill>
                <a:srgbClr val="FFFFFF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08660" lvl="1" indent="-342900">
              <a:lnSpc>
                <a:spcPct val="120000"/>
              </a:lnSpc>
            </a:pPr>
            <a:endParaRPr lang="en-CA" sz="2100" dirty="0">
              <a:solidFill>
                <a:srgbClr val="FFFFFF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08660" lvl="1" indent="-342900">
              <a:lnSpc>
                <a:spcPct val="120000"/>
              </a:lnSpc>
            </a:pPr>
            <a:r>
              <a:rPr lang="en-CA" sz="21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Advancing gender equity and inclusion</a:t>
            </a:r>
          </a:p>
          <a:p>
            <a:pPr lvl="1"/>
            <a:endParaRPr lang="en-CA" sz="2100" dirty="0">
              <a:solidFill>
                <a:srgbClr val="FFFFFF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endParaRPr lang="en-CA" sz="2100" dirty="0">
              <a:solidFill>
                <a:srgbClr val="FFFFFF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en-CA" sz="21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Support for social solidarity and the building of community</a:t>
            </a:r>
          </a:p>
          <a:p>
            <a:pPr marL="342900" lvl="1" indent="0">
              <a:buNone/>
            </a:pPr>
            <a:endParaRPr lang="en-CA" sz="2100" dirty="0">
              <a:solidFill>
                <a:srgbClr val="FFFFFF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85800" lvl="2" indent="0">
              <a:buNone/>
            </a:pPr>
            <a:endParaRPr lang="en-CA" sz="21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2" indent="0">
              <a:buNone/>
            </a:pPr>
            <a:endParaRPr lang="en-CA" sz="21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000" lvl="2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CA" sz="2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Realizing these benefits depends on how ELCC services are organized, financed and delivered – recognition of ELCC as a public good rather than a private market-based service</a:t>
            </a:r>
          </a:p>
          <a:p>
            <a:pPr marL="685800" lvl="2" indent="0">
              <a:buNone/>
            </a:pPr>
            <a:r>
              <a:rPr lang="en-CA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26171" y="6181813"/>
            <a:ext cx="342900" cy="457200"/>
          </a:xfrm>
          <a:prstGeom prst="ellipse">
            <a:avLst/>
          </a:prstGeom>
          <a:solidFill>
            <a:srgbClr val="2E2E2E">
              <a:alpha val="60000"/>
            </a:srgbClr>
          </a:solidFill>
          <a:ln>
            <a:noFill/>
          </a:ln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  <a:defRPr/>
            </a:pPr>
            <a:fld id="{EB6C747A-DEF2-4C79-A3BC-C72787447579}" type="slidenum">
              <a:rPr lang="en-CA" sz="1000">
                <a:solidFill>
                  <a:prstClr val="white"/>
                </a:solidFill>
              </a:rPr>
              <a:pPr algn="ctr">
                <a:spcAft>
                  <a:spcPts val="600"/>
                </a:spcAft>
                <a:defRPr/>
              </a:pPr>
              <a:t>3</a:t>
            </a:fld>
            <a:endParaRPr lang="en-CA" sz="10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3707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4103">
            <a:extLst>
              <a:ext uri="{FF2B5EF4-FFF2-40B4-BE49-F238E27FC236}">
                <a16:creationId xmlns:a16="http://schemas.microsoft.com/office/drawing/2014/main" id="{A9D6EEA4-51EF-4796-BE5B-F3EB11F23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C:\Users\Chris\Pictures\2010_06_15\IMG_1272.JPG">
            <a:extLst>
              <a:ext uri="{FF2B5EF4-FFF2-40B4-BE49-F238E27FC236}">
                <a16:creationId xmlns:a16="http://schemas.microsoft.com/office/drawing/2014/main" id="{D58279C5-B52D-56FE-F34F-DC54AAEF0BCD}"/>
              </a:ext>
            </a:extLst>
          </p:cNvPr>
          <p:cNvPicPr/>
          <p:nvPr/>
        </p:nvPicPr>
        <p:blipFill rotWithShape="1"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23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228600"/>
            <a:ext cx="7372350" cy="6248400"/>
          </a:xfrm>
        </p:spPr>
        <p:txBody>
          <a:bodyPr>
            <a:normAutofit fontScale="47500" lnSpcReduction="20000"/>
          </a:bodyPr>
          <a:lstStyle/>
          <a:p>
            <a:pPr marL="365760" lvl="1" indent="0" eaLnBrk="1" hangingPunct="1">
              <a:buNone/>
            </a:pPr>
            <a:endParaRPr lang="en-CA" sz="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Non-Profit Early Learning and Child Care Delivery – the Role of Registered Charities</a:t>
            </a:r>
          </a:p>
          <a:p>
            <a:pPr marL="0" indent="0">
              <a:buNone/>
            </a:pPr>
            <a:endParaRPr lang="en-CA" sz="29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CA" sz="2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Across Canada, Canadian Charities play a vital role in the delivery of child care</a:t>
            </a:r>
          </a:p>
          <a:p>
            <a:pPr>
              <a:lnSpc>
                <a:spcPct val="160000"/>
              </a:lnSpc>
              <a:spcBef>
                <a:spcPts val="600"/>
              </a:spcBef>
            </a:pPr>
            <a:r>
              <a:rPr lang="en-CA" sz="2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Charities’ role in ELCC flows from the traditions that underpin the charitable and voluntary sector</a:t>
            </a:r>
          </a:p>
          <a:p>
            <a:pPr lvl="1">
              <a:lnSpc>
                <a:spcPct val="160000"/>
              </a:lnSpc>
              <a:spcBef>
                <a:spcPts val="600"/>
              </a:spcBef>
            </a:pPr>
            <a:r>
              <a:rPr lang="en-CA" sz="25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tradition of voluntary actions and association and a focus on public benefit</a:t>
            </a:r>
          </a:p>
          <a:p>
            <a:pPr lvl="1">
              <a:lnSpc>
                <a:spcPct val="160000"/>
              </a:lnSpc>
              <a:spcBef>
                <a:spcPts val="600"/>
              </a:spcBef>
            </a:pPr>
            <a:r>
              <a:rPr lang="en-CA" sz="25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tradition of delivering services which support government public policy goals</a:t>
            </a:r>
          </a:p>
          <a:p>
            <a:endParaRPr lang="en-CA" sz="25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</a:pPr>
            <a:r>
              <a:rPr lang="en-CA" sz="3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Charities must pursue purposes that are charitable and which advance public benefit</a:t>
            </a:r>
          </a:p>
          <a:p>
            <a:pPr lvl="1">
              <a:lnSpc>
                <a:spcPct val="160000"/>
              </a:lnSpc>
            </a:pPr>
            <a:r>
              <a:rPr lang="en-CA" sz="25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Governance and engagement of communities, ownership and use of resources and assets for public good</a:t>
            </a:r>
          </a:p>
          <a:p>
            <a:pPr marL="342900" lvl="1" indent="0">
              <a:lnSpc>
                <a:spcPct val="160000"/>
              </a:lnSpc>
              <a:buNone/>
            </a:pPr>
            <a:endParaRPr lang="en-CA" sz="25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2800" lvl="1">
              <a:lnSpc>
                <a:spcPct val="160000"/>
              </a:lnSpc>
            </a:pPr>
            <a:r>
              <a:rPr lang="en-CA" sz="30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Different types of non-profit organizations – why </a:t>
            </a:r>
            <a:r>
              <a:rPr lang="en-CA" sz="3000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matters for ELCC</a:t>
            </a:r>
          </a:p>
          <a:p>
            <a:pPr marL="515700" lvl="2">
              <a:lnSpc>
                <a:spcPct val="160000"/>
              </a:lnSpc>
            </a:pPr>
            <a:r>
              <a:rPr lang="en-CA" sz="25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Community-based non-profit organizations (may be eligible for charitable registration)</a:t>
            </a:r>
          </a:p>
          <a:p>
            <a:pPr marL="515700" lvl="2">
              <a:lnSpc>
                <a:spcPct val="160000"/>
              </a:lnSpc>
            </a:pPr>
            <a:r>
              <a:rPr lang="en-CA" sz="2500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Co-operatives – organized for the benefit/need of members – jointly owned enterprises</a:t>
            </a:r>
          </a:p>
          <a:p>
            <a:pPr marL="515700" lvl="2">
              <a:lnSpc>
                <a:spcPct val="160000"/>
              </a:lnSpc>
            </a:pPr>
            <a:r>
              <a:rPr lang="en-CA" sz="25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Non-profit private company – formed to promote beneficial purposes other than monetary gain</a:t>
            </a:r>
          </a:p>
          <a:p>
            <a:pPr marL="685800" lvl="2" indent="0">
              <a:buNone/>
            </a:pPr>
            <a:endParaRPr lang="en-CA" sz="25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2" indent="0">
              <a:buNone/>
            </a:pPr>
            <a:endParaRPr lang="en-CA" sz="25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2" indent="0">
              <a:buNone/>
            </a:pPr>
            <a:r>
              <a:rPr lang="en-CA" sz="25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26171" y="6181813"/>
            <a:ext cx="342900" cy="457200"/>
          </a:xfrm>
          <a:prstGeom prst="ellipse">
            <a:avLst/>
          </a:prstGeom>
          <a:solidFill>
            <a:srgbClr val="2E2E2E">
              <a:alpha val="60000"/>
            </a:srgbClr>
          </a:solidFill>
          <a:ln>
            <a:noFill/>
          </a:ln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  <a:defRPr/>
            </a:pPr>
            <a:fld id="{EB6C747A-DEF2-4C79-A3BC-C72787447579}" type="slidenum">
              <a:rPr lang="en-CA" sz="1000">
                <a:solidFill>
                  <a:prstClr val="white"/>
                </a:solidFill>
              </a:rPr>
              <a:pPr algn="ctr">
                <a:spcAft>
                  <a:spcPts val="600"/>
                </a:spcAft>
                <a:defRPr/>
              </a:pPr>
              <a:t>4</a:t>
            </a:fld>
            <a:endParaRPr lang="en-CA" sz="10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414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4103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C:\Users\Chris\Pictures\2009_09_02\IMG_0918.JPG">
            <a:extLst>
              <a:ext uri="{FF2B5EF4-FFF2-40B4-BE49-F238E27FC236}">
                <a16:creationId xmlns:a16="http://schemas.microsoft.com/office/drawing/2014/main" id="{41363907-3D6B-E9D2-D3A2-61B2E42BB57D}"/>
              </a:ext>
            </a:extLst>
          </p:cNvPr>
          <p:cNvPicPr/>
          <p:nvPr/>
        </p:nvPicPr>
        <p:blipFill rotWithShape="1">
          <a:blip r:embed="rId3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-1" b="-1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457200"/>
            <a:ext cx="8058150" cy="5899150"/>
          </a:xfrm>
        </p:spPr>
        <p:txBody>
          <a:bodyPr>
            <a:noAutofit/>
          </a:bodyPr>
          <a:lstStyle/>
          <a:p>
            <a:pPr marL="365760" lvl="1" indent="0" eaLnBrk="1" hangingPunct="1">
              <a:buNone/>
            </a:pPr>
            <a:endParaRPr lang="en-CA" sz="1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Non-Profit ELCC Services in Saskatchewan and Alberta</a:t>
            </a:r>
          </a:p>
          <a:p>
            <a:pPr marL="0" indent="0">
              <a:buNone/>
            </a:pPr>
            <a:endParaRPr lang="en-US" sz="1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Saskatchewan ELCC Sector</a:t>
            </a:r>
          </a:p>
          <a:p>
            <a:pPr lvl="1"/>
            <a:r>
              <a:rPr lang="en-CA" sz="13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Non-profit providers comprise the vast majority of the centre-based sector </a:t>
            </a:r>
          </a:p>
          <a:p>
            <a:pPr lvl="1"/>
            <a:r>
              <a:rPr lang="en-CA" sz="13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Non-profit child care centres must have a board of directors, majority of whom are parents of children enrolled in the centre (requirement may be waived)</a:t>
            </a:r>
          </a:p>
          <a:p>
            <a:pPr lvl="1"/>
            <a:r>
              <a:rPr lang="en-CA" sz="13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Limits on size of centres (up to 90 children)</a:t>
            </a:r>
          </a:p>
          <a:p>
            <a:pPr lvl="1"/>
            <a:r>
              <a:rPr lang="en-CA" sz="13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For-profit centres not eligible for public funding</a:t>
            </a:r>
          </a:p>
          <a:p>
            <a:pPr marL="365760" lvl="1" indent="0">
              <a:buNone/>
            </a:pPr>
            <a:endParaRPr lang="en-CA" sz="1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Alberta ELCC Sector</a:t>
            </a:r>
          </a:p>
          <a:p>
            <a:pPr lvl="1"/>
            <a:r>
              <a:rPr lang="en-CA" sz="13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Non-profit providers comprise approximately 40 percent of centre-based services</a:t>
            </a:r>
          </a:p>
          <a:p>
            <a:pPr lvl="1"/>
            <a:r>
              <a:rPr lang="en-CA" sz="13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Non-profit and for-profit centre-based services eligible for same public funding</a:t>
            </a:r>
          </a:p>
          <a:p>
            <a:pPr lvl="1"/>
            <a:endParaRPr lang="en-CA" sz="1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CA" sz="1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2800" lvl="1"/>
            <a:r>
              <a:rPr lang="en-CA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Expansion of ELCC Services under Canada-Wide Agreements</a:t>
            </a:r>
          </a:p>
          <a:p>
            <a:pPr lvl="1"/>
            <a:endParaRPr lang="en-CA" sz="1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Saskatchewan – expansion in non-profit centre-based services and family child care</a:t>
            </a:r>
          </a:p>
          <a:p>
            <a:pPr lvl="1"/>
            <a:r>
              <a:rPr lang="en-CA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Alberta – expansion in both non-profit and for-profit centred based services and family child care</a:t>
            </a:r>
            <a:endParaRPr lang="en-CA" sz="1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2" indent="0">
              <a:buNone/>
            </a:pPr>
            <a:endParaRPr lang="en-CA" sz="1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2" indent="0">
              <a:buNone/>
            </a:pPr>
            <a:endParaRPr lang="en-CA" sz="1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2" indent="0">
              <a:buNone/>
            </a:pPr>
            <a:endParaRPr lang="en-CA" sz="1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2" indent="0">
              <a:buNone/>
            </a:pPr>
            <a:r>
              <a:rPr lang="en-CA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EB6C747A-DEF2-4C79-A3BC-C72787447579}" type="slidenum">
              <a:rPr lang="en-CA" sz="1000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5</a:t>
            </a:fld>
            <a:endParaRPr lang="en-CA" sz="1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2891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4103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1B5778-7F2D-09C9-F77B-EBEE923A0C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" y="10"/>
            <a:ext cx="9143980" cy="6857990"/>
          </a:xfrm>
          <a:prstGeom prst="rect">
            <a:avLst/>
          </a:prstGeom>
        </p:spPr>
      </p:pic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762000"/>
            <a:ext cx="7886700" cy="5959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Matters for Consideration in Non-profit ELCC Service Delivery in Saskatchewan and Alberta</a:t>
            </a:r>
            <a:endParaRPr lang="en-CA" sz="1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1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CA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Capacity of non-profit service providers to expand services</a:t>
            </a:r>
          </a:p>
          <a:p>
            <a:pPr marL="0" indent="0">
              <a:buNone/>
            </a:pPr>
            <a:r>
              <a:rPr lang="en-CA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CA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to capital</a:t>
            </a:r>
          </a:p>
          <a:p>
            <a:pPr marL="0" indent="0">
              <a:buNone/>
            </a:pPr>
            <a:r>
              <a:rPr lang="en-CA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Access to infrastructure, expertise and workforce</a:t>
            </a:r>
          </a:p>
          <a:p>
            <a:pPr marL="0" indent="0">
              <a:buNone/>
            </a:pPr>
            <a:r>
              <a:rPr lang="en-CA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Local mandate and focus (community-based)</a:t>
            </a:r>
          </a:p>
          <a:p>
            <a:pPr marL="0" indent="0">
              <a:buNone/>
            </a:pPr>
            <a:endParaRPr lang="en-CA" sz="14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Public planning and management of ELCC as a public good</a:t>
            </a:r>
          </a:p>
          <a:p>
            <a:pPr marL="685800" lvl="2" indent="0">
              <a:buNone/>
            </a:pPr>
            <a:r>
              <a:rPr lang="en-CA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Services publicly managed and planned to meet children’s and families’ 	needs  </a:t>
            </a:r>
          </a:p>
          <a:p>
            <a:pPr marL="685800" lvl="2" indent="0">
              <a:buNone/>
            </a:pPr>
            <a:r>
              <a:rPr lang="en-CA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ELCC services responsive to community needs and actively engage 	stakeholders</a:t>
            </a:r>
          </a:p>
          <a:p>
            <a:pPr marL="685800" lvl="2" indent="0">
              <a:buNone/>
            </a:pPr>
            <a:r>
              <a:rPr lang="en-CA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Public funding, infrastructure and resources support the design and delivery of 	services that meet public policy goals</a:t>
            </a:r>
          </a:p>
          <a:p>
            <a:pPr marL="0" indent="0">
              <a:buNone/>
            </a:pPr>
            <a:endParaRPr lang="en-CA" sz="1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CA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EB6C747A-DEF2-4C79-A3BC-C72787447579}" type="slidenum">
              <a:rPr lang="en-CA" sz="1000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6</a:t>
            </a:fld>
            <a:endParaRPr lang="en-CA" sz="1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0947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4" name="Rectangle 4113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C:\Users\Chris\Pictures\2010_06_11\IMG_1259.JPG">
            <a:extLst>
              <a:ext uri="{FF2B5EF4-FFF2-40B4-BE49-F238E27FC236}">
                <a16:creationId xmlns:a16="http://schemas.microsoft.com/office/drawing/2014/main" id="{DEA65943-1FBC-AF08-7D39-50F1F6A3FD12}"/>
              </a:ext>
            </a:extLst>
          </p:cNvPr>
          <p:cNvPicPr/>
          <p:nvPr/>
        </p:nvPicPr>
        <p:blipFill rotWithShape="1">
          <a:blip r:embed="rId3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3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533400"/>
            <a:ext cx="7886700" cy="56435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Non-Profit Child Care Delivery – Public Benefit and Capacity Considerations</a:t>
            </a:r>
            <a:endParaRPr lang="en-CA" sz="1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1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eaLnBrk="1" hangingPunct="1">
              <a:buNone/>
            </a:pPr>
            <a:endParaRPr lang="en-CA" sz="1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eaLnBrk="1" hangingPunct="1">
              <a:buNone/>
            </a:pPr>
            <a:endParaRPr lang="en-CA" sz="1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. . . . </a:t>
            </a:r>
          </a:p>
          <a:p>
            <a:endParaRPr lang="en-CA" sz="1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comments and 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EB6C747A-DEF2-4C79-A3BC-C72787447579}" type="slidenum">
              <a:rPr lang="en-CA" sz="1000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7</a:t>
            </a:fld>
            <a:endParaRPr lang="en-CA" sz="1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0285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22290</TotalTime>
  <Words>629</Words>
  <Application>Microsoft Office PowerPoint</Application>
  <PresentationFormat>On-screen Show (4:3)</PresentationFormat>
  <Paragraphs>110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The Delivery of Non-profit Child Care: Public Good and Capacity Considerations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ECEC</dc:title>
  <dc:creator>CJS</dc:creator>
  <cp:lastModifiedBy>Christopher Smith</cp:lastModifiedBy>
  <cp:revision>1124</cp:revision>
  <cp:lastPrinted>2023-03-10T20:03:18Z</cp:lastPrinted>
  <dcterms:created xsi:type="dcterms:W3CDTF">2009-04-20T04:46:10Z</dcterms:created>
  <dcterms:modified xsi:type="dcterms:W3CDTF">2024-04-02T15:21:16Z</dcterms:modified>
</cp:coreProperties>
</file>