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42" r:id="rId3"/>
    <p:sldId id="373" r:id="rId4"/>
    <p:sldId id="540" r:id="rId5"/>
    <p:sldId id="539" r:id="rId6"/>
    <p:sldId id="372" r:id="rId7"/>
    <p:sldId id="374" r:id="rId8"/>
    <p:sldId id="375" r:id="rId9"/>
    <p:sldId id="376" r:id="rId10"/>
    <p:sldId id="377" r:id="rId11"/>
    <p:sldId id="378" r:id="rId12"/>
    <p:sldId id="379" r:id="rId13"/>
    <p:sldId id="541" r:id="rId14"/>
    <p:sldId id="370" r:id="rId15"/>
    <p:sldId id="298" r:id="rId16"/>
  </p:sldIdLst>
  <p:sldSz cx="12192000" cy="6858000"/>
  <p:notesSz cx="687546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61119" autoAdjust="0"/>
  </p:normalViewPr>
  <p:slideViewPr>
    <p:cSldViewPr snapToGrid="0">
      <p:cViewPr varScale="1">
        <p:scale>
          <a:sx n="77" d="100"/>
          <a:sy n="77" d="100"/>
        </p:scale>
        <p:origin x="24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79367" cy="50014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509" y="2"/>
            <a:ext cx="2979367" cy="50014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A3366DAF-6FF2-2A49-A3C0-0523BE43AE6F}" type="datetimeFigureOut">
              <a:rPr lang="en-US" smtClean="0"/>
              <a:t>4/8/24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500962"/>
            <a:ext cx="2979367" cy="500142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509" y="9500962"/>
            <a:ext cx="2979367" cy="500142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A09F543D-3052-A94E-9CD0-26AC63EACB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78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79367" cy="501879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9" y="3"/>
            <a:ext cx="2979367" cy="501879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9DD95C93-687B-4633-AEFD-412E04CC53C6}" type="datetimeFigureOut">
              <a:rPr lang="en-GB" smtClean="0"/>
              <a:t>08/04/2024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9363"/>
            <a:ext cx="6002337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8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500960"/>
            <a:ext cx="2979367" cy="501878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9" y="9500960"/>
            <a:ext cx="2979367" cy="501878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3B2D2FB2-0568-4580-A076-839308DF4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23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D2FB2-0568-4580-A076-839308DF40BF}" type="slidenum">
              <a:rPr lang="en-GB" smtClean="0"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80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D2FB2-0568-4580-A076-839308DF40B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94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20D08-741C-4CAE-9FD2-22B53EBAF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F75C7-F6AA-4832-A354-1C5B5B16D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CACA3-2F58-48A4-BECC-8F0A8F53D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19FE-2198-1247-A294-FF63B912AE75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BB121-5B18-4E0A-99A8-E5A97C67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A9D91-E065-4442-B907-55B70FAB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7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E16EF-A773-4C9D-A3CD-BA7E2BFA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8A98F-C839-4DC6-860D-D92EF308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735F9-441B-4B60-AD9A-E3057790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DEC8-D080-724A-850A-191408504E87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E3E0-F08C-4BA8-8A00-755E2612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27F70-58A1-4AB4-9C8A-CC37B228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08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37BA5-A11E-490A-A4C7-7DE22F074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5CDBA-95E7-4E6D-A604-B9560409D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577A4-1DAF-4504-B867-A6FCFD33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72CF-6976-4B47-A524-77A1A4E57748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C8C8A-9DC0-49CB-9E05-32F70525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0B4B-700C-4500-BCDD-8D1AE28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41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A2C4-BAFE-4261-AD70-1B1A9CBE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FCB24-C025-44B3-BDBF-CD6C11649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C7A5-3313-4BD1-8D7D-28866E33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6F43-8F51-F64C-B68F-3D78C26F2280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C219-8EA6-4290-8461-00EF63D7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5F81A-A1A7-46D6-A05A-2B9D1D41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35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265E7-AABC-4A60-8707-FF8675BC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84BFF-0099-4EC1-A8A4-F60467C21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9F4C9-A0C5-4EF2-B6BA-F49A66B5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EBAE-CD91-7747-8EF9-6C02203A05E0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BE3A7-827A-4EF6-BECA-3D73493E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9E28C-789D-402A-91B7-526210CA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88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7278-CA03-4253-9230-71AED3A9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F0617-34A7-4629-B259-1A7A0839B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0C0E2-8383-4EB3-AE8E-B6A3246D1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4AA46-B58B-434B-A220-AA1694DA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A9AA-5C8D-CC41-836B-417E59F91DCC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117A0-EF0C-4A80-9675-2A49093F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F959D-183D-4E56-ABFA-E9E4BE6F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63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6CBE-F4E5-495D-90EC-D2D9745A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BADDB-0103-4CA0-93EE-F947BA137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ABFD4-7C73-4864-BD3F-5D867EE33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CBD19-71A2-4C49-B86B-1171E8996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A9D77A-687C-44A7-B6D6-864C76442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DA1C10-00A2-47A8-BE52-7DC94F91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7A50-58F8-0C49-9FD6-4A8270109339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8C716-7F02-4E04-A9C2-D160B418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41B23-6C1E-4654-87AE-DB6615F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19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A75B-4E92-4B8F-9471-4E9BA919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E332D-01C7-4C77-947E-9F95B157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FD79-5B90-5C4E-83C0-FA0A1B523937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16F7F-A3E3-4DAA-A018-C080E1B1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B13B6-85E3-4E4C-9A92-788BF909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2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7744-D7A9-4AF4-9D9D-A03C37B7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29F9-722A-4445-ABCF-C50B8EFCB222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ECA26-14DD-4F43-B476-A6C552A3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C70E8-30D5-4CD0-B7CF-83811EB9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7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CD98-1B9C-4036-B7D9-277887E7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77792-5BC6-4B17-BCD5-0EBE2EFD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5080E-A749-473B-9E5D-A7E4C6C30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EF7D6-E422-4BD2-B289-9D348B43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692-7296-0246-9A57-FC85A871B8E6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F5504-1C33-41F7-ABBD-5703F5E4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3ED6F-43A9-43AC-AC98-A3A06D18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61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DB1-EB44-4CA6-8ED8-E40EA9B1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C59E9E-BBA5-44D4-9DE3-40A6DAB09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4018E-7446-4F8C-8B3B-E0667DD18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689F6-22DA-4578-99DB-C261F6DE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0093-A418-F54B-8104-14408665F4FC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841DD-C7B8-40B6-95D0-10D5105B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13DC3-4B75-4C8B-A8FB-D950B8A0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7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915B62-1DB3-470C-8DAA-CCD685EA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940B1-F969-457C-BD26-AC0EE9988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B23D-E63F-49A5-A3AE-513EA5440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436F-172E-C648-9F9C-A413AAC59625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38807-A5D4-43EE-835E-319E2E49C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0E558-D13F-4F98-B176-1ECE0CD86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6FA2-CED7-4430-A282-A81A8719FD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58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money/2024/mar/12/why-those-profiting-from-childcare-in-england-need-to-be-kept-in-check" TargetMode="External"/><Relationship Id="rId2" Type="http://schemas.openxmlformats.org/officeDocument/2006/relationships/hyperlink" Target="https://www.uclpress.co.uk/products/12846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arlyeducationchildcare.org/early-years-workforce-report" TargetMode="External"/><Relationship Id="rId5" Type="http://schemas.openxmlformats.org/officeDocument/2006/relationships/hyperlink" Target="https://theconversation.com/large-for-profit-nursery-groups-are-becoming-more-common-with-negative-consequences-for-parents-and-the-sector-175759" TargetMode="External"/><Relationship Id="rId4" Type="http://schemas.openxmlformats.org/officeDocument/2006/relationships/hyperlink" Target="https://ifs.org.uk/publications/early-years-spending-update-budget-reforms-and-beyon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ttees.parliament.uk/oralevidence/13001/html/" TargetMode="External"/><Relationship Id="rId2" Type="http://schemas.openxmlformats.org/officeDocument/2006/relationships/hyperlink" Target="https://www.theguardian.com/money/2023/nov/08/poorer-families-locked-out-of-big-expansion-in-free-nursery-hours-englan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rf.org.uk/uk-poverty-2024-the-essential-guide-to-understanding-poverty-in-the-uk#:~:text=Poverty%20has%20increased%2C%20close%20to%20pre%2Dpandemic%20levels,-More%20than%201&amp;text=4.2%20million%20(or%20nearly%203,around%201%20in%206)%20pensioners." TargetMode="External"/><Relationship Id="rId4" Type="http://schemas.openxmlformats.org/officeDocument/2006/relationships/hyperlink" Target="https://www.gov.uk/government/publications/the-stability-of-the-early-years-workforce-in-england/the-stability-of-the-early-years-workforce-in-englan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lyeducationchildcare.org/ireland-reforms" TargetMode="External"/><Relationship Id="rId2" Type="http://schemas.openxmlformats.org/officeDocument/2006/relationships/hyperlink" Target="https://www.jrf.org.uk/care/a-new-social-contract-in-the-childcare-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ppr.org/articles/delivering-a-childcare-guarantee" TargetMode="External"/><Relationship Id="rId5" Type="http://schemas.openxmlformats.org/officeDocument/2006/relationships/hyperlink" Target="https://onlinelibrary.wiley.com/doi/10.1002/pam.20440" TargetMode="External"/><Relationship Id="rId4" Type="http://schemas.openxmlformats.org/officeDocument/2006/relationships/hyperlink" Target="https://www.earlyeducationchildcare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seryworld.co.uk/opinion/article/professor-helen-penn-radical-reform-of-ofsted-and-the-childcare-market-is-needed" TargetMode="External"/><Relationship Id="rId2" Type="http://schemas.openxmlformats.org/officeDocument/2006/relationships/hyperlink" Target="https://www.earlyeducationchildcare.org/ireland-refor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mfunnsforskning.brage.unit.no/samfunnsforskning-xmlui/bitstream/handle/11250/2831519/Private+Early+Childhood+Education+and+Care.pdf?sequence=1&amp;isAllowed=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.lloyd@uel.ac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el.ac.uk/our-research/research-school-education-communities/international-centre-study-mixed-economy-childcare-icmec" TargetMode="External"/><Relationship Id="rId4" Type="http://schemas.openxmlformats.org/officeDocument/2006/relationships/hyperlink" Target="https://www.uel.ac.uk/staff/l/eva-lloy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economics.org/2023/11/a-fair-start-for-all" TargetMode="External"/><Relationship Id="rId2" Type="http://schemas.openxmlformats.org/officeDocument/2006/relationships/hyperlink" Target="https://explore-education-statistics.service.gov.uk/find-statistics/childcare-and-early-years-provider-surve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imonandschuster.co.uk/books/Posh-Boys/Robert-Verkaik/9781786073846" TargetMode="External"/><Relationship Id="rId3" Type="http://schemas.openxmlformats.org/officeDocument/2006/relationships/hyperlink" Target="https://link.springer.com/book/10.1057/9781137441980" TargetMode="External"/><Relationship Id="rId7" Type="http://schemas.openxmlformats.org/officeDocument/2006/relationships/hyperlink" Target="https://www.tandfonline.com/doi/full/10.1080/01900692.2021.1909619" TargetMode="External"/><Relationship Id="rId2" Type="http://schemas.openxmlformats.org/officeDocument/2006/relationships/hyperlink" Target="https://link.springer.com/book/10.1057/97802302327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library.wiley.com/doi/10.1002/pam.20440" TargetMode="External"/><Relationship Id="rId5" Type="http://schemas.openxmlformats.org/officeDocument/2006/relationships/hyperlink" Target="https://www.sciencedirect.com/science/article/abs/pii/S019339730700072X" TargetMode="External"/><Relationship Id="rId4" Type="http://schemas.openxmlformats.org/officeDocument/2006/relationships/hyperlink" Target="https://www.transformingsociety.co.uk/2023/10/06/who-needs-nurseries-we-d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plore-education-statistics.service.gov.uk/find-statistics/childcare-and-early-years-provider-surv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help-with-childcare-costs/universal-credit" TargetMode="External"/><Relationship Id="rId2" Type="http://schemas.openxmlformats.org/officeDocument/2006/relationships/hyperlink" Target="https://www.gov.uk/tax-free-childcar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fs.org.uk/articles/what-you-need-know-about-new-childcare-entitlements?mc_cid=3ec9419bec&amp;mc_eid=bcb674bc93" TargetMode="External"/><Relationship Id="rId5" Type="http://schemas.openxmlformats.org/officeDocument/2006/relationships/hyperlink" Target="https://ifs.org.uk/publications/early-education-and-childcare-spending" TargetMode="External"/><Relationship Id="rId4" Type="http://schemas.openxmlformats.org/officeDocument/2006/relationships/hyperlink" Target="https://www.nuffieldfoundation.org/news/opinion/ensuring-fairer-access-early-years-provision-after-covid-19-lockdow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rcoopcareers.co.uk/businessareas/childcare.aspx" TargetMode="External"/><Relationship Id="rId3" Type="http://schemas.openxmlformats.org/officeDocument/2006/relationships/hyperlink" Target="https://www.socialenterprise.org.uk/all-about-social-enterprise/" TargetMode="External"/><Relationship Id="rId7" Type="http://schemas.openxmlformats.org/officeDocument/2006/relationships/hyperlink" Target="https://www.gov.uk/government/organisations/companies-house" TargetMode="External"/><Relationship Id="rId2" Type="http://schemas.openxmlformats.org/officeDocument/2006/relationships/hyperlink" Target="https://www.gov.uk/government/organisations/charity-commiss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ornearlyyears.org.uk/" TargetMode="External"/><Relationship Id="rId5" Type="http://schemas.openxmlformats.org/officeDocument/2006/relationships/hyperlink" Target="https://www.gov.uk/government/publications/charitable-incorporated-organisations/practice-guide-14a-charitable-incorporated-organisations#:~:text=A%20charitable%20incorporated%20organisation%20is,be%20registered%20at%20Companies%20House." TargetMode="External"/><Relationship Id="rId4" Type="http://schemas.openxmlformats.org/officeDocument/2006/relationships/hyperlink" Target="https://www.gov.uk/government/organisations/office-of-the-regulator-of-community-interest-companies" TargetMode="External"/><Relationship Id="rId9" Type="http://schemas.openxmlformats.org/officeDocument/2006/relationships/hyperlink" Target="https://npelc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.org/core/journals/journal-of-international-and-comparative-social-policy/article/abs/childcare-deserts-and-distributional-disadvantages-the-legacies-of-split-childcare-policies-and-programmes-in-canada/2874DD5E962BBF7C984A78A1C23E37C5" TargetMode="External"/><Relationship Id="rId7" Type="http://schemas.openxmlformats.org/officeDocument/2006/relationships/hyperlink" Target="https://www.theguardian.com/money/2024/mar/12/private-nursery-chains-profits-england" TargetMode="External"/><Relationship Id="rId2" Type="http://schemas.openxmlformats.org/officeDocument/2006/relationships/hyperlink" Target="https://www.pedocs.de/volltexte/2022/24171/pdf/Lloyd_2019_Reshaping_and_reimagin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covery.ucl.ac.uk/id/eprint/10142357/7/Childcare%20Main%20Report%20010222.pdf" TargetMode="External"/><Relationship Id="rId5" Type="http://schemas.openxmlformats.org/officeDocument/2006/relationships/hyperlink" Target="https://repository.uel.ac.uk/item/87qy7" TargetMode="External"/><Relationship Id="rId4" Type="http://schemas.openxmlformats.org/officeDocument/2006/relationships/hyperlink" Target="https://childcarecanada.org/publications/ecec-canada/23/04/early-childhood-education-and-care-canada-202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337/9781788117753.00011" TargetMode="External"/><Relationship Id="rId7" Type="http://schemas.openxmlformats.org/officeDocument/2006/relationships/hyperlink" Target="https://link.springer.com/chapter/10.1007/978-981-16-9982-5_2" TargetMode="External"/><Relationship Id="rId2" Type="http://schemas.openxmlformats.org/officeDocument/2006/relationships/hyperlink" Target="https://www.cambridge.org/core/books/loud-but-noisy-signal/2BE73266F8A69275E7D14FA784B7FFC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cpress.com/the-early-advantage-1-9780807759417" TargetMode="External"/><Relationship Id="rId5" Type="http://schemas.openxmlformats.org/officeDocument/2006/relationships/hyperlink" Target="https://discovery.ucl.ac.uk/id/eprint/10179274/1/20230407%20Report%20-%20Measures%20market%20forces%20childcare%20v1.pdf" TargetMode="External"/><Relationship Id="rId4" Type="http://schemas.openxmlformats.org/officeDocument/2006/relationships/hyperlink" Target="https://www.tandfonline.com/doi/full/10.1080/1350293X.2014.91290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.sagepub.com/reference/the-sage-handbook-of-early-childhood-policy/i3698.xml" TargetMode="External"/><Relationship Id="rId2" Type="http://schemas.openxmlformats.org/officeDocument/2006/relationships/hyperlink" Target="https://researchoutput.csu.edu.au/en/publications/abc-learning-and-australian-early-education-and-care-a-retrospec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cc.gov.au/media-release/changes-proposed-to-make-childcare-affordable-and-accessible-for-all-families#:~:text=Government%20reforms%20improved%20affordability%20for%20most%20families&amp;text=The%20average%20reduction%20in%20out,for%20in%20home%20care%3B%20and" TargetMode="External"/><Relationship Id="rId4" Type="http://schemas.openxmlformats.org/officeDocument/2006/relationships/hyperlink" Target="https://www.tcpress.com/the-early-advantage-1-97808077594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513344-358C-456F-BE30-3E99B5A7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300357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 on England’s childcare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0580B-3B0B-4AF1-BEDC-2B69D9A4C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507701"/>
            <a:ext cx="4645250" cy="1147863"/>
          </a:xfrm>
        </p:spPr>
        <p:txBody>
          <a:bodyPr anchor="t">
            <a:noAutofit/>
          </a:bodyPr>
          <a:lstStyle/>
          <a:p>
            <a:pPr algn="l"/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Emeritus Professor Eva Lloyd  </a:t>
            </a:r>
          </a:p>
          <a:p>
            <a:pPr algn="l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OWNS CHILDCARE symposium Winnipeg 04.04.2024</a:t>
            </a:r>
          </a:p>
          <a:p>
            <a:pPr algn="l"/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77124-2B25-4782-8221-AC55864D3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82" y="1608282"/>
            <a:ext cx="4047843" cy="227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4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736D-279C-1E76-6751-4057C72B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4443"/>
          </a:xfrm>
        </p:spPr>
        <p:txBody>
          <a:bodyPr>
            <a:normAutofit/>
          </a:bodyPr>
          <a:lstStyle/>
          <a:p>
            <a:r>
              <a:rPr lang="en-GB" b="1" dirty="0"/>
              <a:t>English childcare market pressures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4DD20-DEDC-22FC-6C48-6F83EDD3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946"/>
            <a:ext cx="10515600" cy="5217529"/>
          </a:xfrm>
        </p:spPr>
        <p:txBody>
          <a:bodyPr>
            <a:normAutofit fontScale="55000" lnSpcReduction="20000"/>
          </a:bodyPr>
          <a:lstStyle/>
          <a:p>
            <a:r>
              <a:rPr lang="en-GB" sz="5100" dirty="0"/>
              <a:t>English childcare market increasingly fragile and unsustainable due to  lack of appropriate regulation, deficient funding models and insufficient funding levels 				         (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Lloyd, 2020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en-GB" sz="5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5100" dirty="0">
                <a:cs typeface="Times New Roman" panose="02020603050405020304" pitchFamily="18" charset="0"/>
              </a:rPr>
              <a:t>For-profits: profit before purpose via parental fee hikes and growing unsustainable debts to private equity firms; at risk of collapse; access restricted to better-off  	</a:t>
            </a:r>
            <a:r>
              <a:rPr lang="en-GB" sz="4500" dirty="0">
                <a:cs typeface="Times New Roman" panose="02020603050405020304" pitchFamily="18" charset="0"/>
              </a:rPr>
              <a:t>					(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Davies, 2024</a:t>
            </a:r>
            <a:r>
              <a:rPr lang="en-GB" sz="45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5100" dirty="0">
                <a:ea typeface="Aptos" panose="020B0004020202020204" pitchFamily="34" charset="0"/>
                <a:cs typeface="Times New Roman" panose="02020603050405020304" pitchFamily="18" charset="0"/>
              </a:rPr>
              <a:t>2023 supply-side childcare subsidy 10% lower than 10 years ago 							(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Drayton and Farquharson, 2023</a:t>
            </a:r>
            <a:r>
              <a:rPr lang="en-GB" sz="5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5100" dirty="0">
                <a:ea typeface="Aptos" panose="020B0004020202020204" pitchFamily="34" charset="0"/>
                <a:cs typeface="Times New Roman" panose="02020603050405020304" pitchFamily="18" charset="0"/>
              </a:rPr>
              <a:t>Non-profits: limited borrowing potential and requirement to reinvest most of any surplus; better workforce pay; </a:t>
            </a:r>
            <a:r>
              <a:rPr lang="en-GB" sz="5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if unsustainable, poor children and those with additional needs lose access to ECEC 	     								     </a:t>
            </a:r>
            <a:r>
              <a:rPr lang="en-GB" sz="5100" dirty="0"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Lloyd and Simon, 2022</a:t>
            </a:r>
            <a:r>
              <a:rPr lang="en-GB" sz="5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</a:p>
          <a:p>
            <a:r>
              <a:rPr lang="en-GB" sz="5100" dirty="0">
                <a:ea typeface="Aptos" panose="020B0004020202020204" pitchFamily="34" charset="0"/>
                <a:cs typeface="Times New Roman" panose="02020603050405020304" pitchFamily="18" charset="0"/>
              </a:rPr>
              <a:t>Huge childcare retention and recruitment crisis affecting whole market							   (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Hardy </a:t>
            </a:r>
            <a:r>
              <a:rPr lang="en-GB" sz="5100" i="1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et al</a:t>
            </a:r>
            <a:r>
              <a:rPr lang="en-GB" sz="51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., 2023</a:t>
            </a:r>
            <a:r>
              <a:rPr lang="en-GB" sz="5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GB" sz="5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BA52F-33E0-9F00-81FF-30B4C042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29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8221-0E26-66E0-50DB-10D13D4C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8507"/>
          </a:xfrm>
        </p:spPr>
        <p:txBody>
          <a:bodyPr/>
          <a:lstStyle/>
          <a:p>
            <a:r>
              <a:rPr lang="en-GB" b="1" dirty="0"/>
              <a:t>The size of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625E-0EAA-4E57-AF70-C186714C9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5205496"/>
          </a:xfrm>
        </p:spPr>
        <p:txBody>
          <a:bodyPr>
            <a:normAutofit/>
          </a:bodyPr>
          <a:lstStyle/>
          <a:p>
            <a:r>
              <a:rPr lang="en-GB" dirty="0"/>
              <a:t>Between 2018 and 2022 one third of non-profits in disadvantaged areas in England closed or taken over by private companies, including private equity firms 				(</a:t>
            </a:r>
            <a:r>
              <a:rPr lang="en-GB" dirty="0">
                <a:hlinkClick r:id="rId2"/>
              </a:rPr>
              <a:t>Garcia and Topping, 2023</a:t>
            </a:r>
            <a:r>
              <a:rPr lang="en-GB" dirty="0"/>
              <a:t>)</a:t>
            </a:r>
          </a:p>
          <a:p>
            <a:r>
              <a:rPr lang="en-GB" dirty="0"/>
              <a:t>Likely result of current British government childcare expansion programme: socially segregated ECEC and disadvantaged children locked out 		     (</a:t>
            </a:r>
            <a:r>
              <a:rPr lang="en-GB" dirty="0">
                <a:hlinkClick r:id="rId3"/>
              </a:rPr>
              <a:t>House of Commons Education Committee, 2023</a:t>
            </a:r>
            <a:r>
              <a:rPr lang="en-GB" dirty="0"/>
              <a:t>)</a:t>
            </a:r>
          </a:p>
          <a:p>
            <a:r>
              <a:rPr lang="en-GB" dirty="0"/>
              <a:t>Childcare workforce must be a primary beneficiary of improved childcare policies			        (</a:t>
            </a:r>
            <a:r>
              <a:rPr lang="en-GB" dirty="0">
                <a:hlinkClick r:id="rId4"/>
              </a:rPr>
              <a:t>Social Mobility Commission, 2020</a:t>
            </a:r>
            <a:r>
              <a:rPr lang="en-GB" dirty="0"/>
              <a:t>)</a:t>
            </a:r>
          </a:p>
          <a:p>
            <a:r>
              <a:rPr lang="en-GB" dirty="0"/>
              <a:t>Make priority group for targeting with quality non-profit childcare: the under-fives among the around 1 million children in the UK experiencing destitution in 2022, a 300% rise since 2017 		      									      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JRF, 2024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604AC-5406-582A-6A7F-9CCE31CE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21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494F-B25D-4606-F263-0755CC8B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/>
          <a:lstStyle/>
          <a:p>
            <a:r>
              <a:rPr lang="en-GB" b="1" dirty="0"/>
              <a:t>Creating guardrails around for-profits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BD28-AA3F-6EB6-2036-27CF5E92A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221" y="1082842"/>
            <a:ext cx="10515600" cy="5638633"/>
          </a:xfrm>
        </p:spPr>
        <p:txBody>
          <a:bodyPr>
            <a:noAutofit/>
          </a:bodyPr>
          <a:lstStyle/>
          <a:p>
            <a:r>
              <a:rPr lang="en-GB" dirty="0"/>
              <a:t>2024 report Joseph Rowntree Foundation, England’s largest independent social change organisation: social contract between childcare providers and government to drive up standards and increase access 					                  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Jitendra. 2024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GB" dirty="0"/>
          </a:p>
          <a:p>
            <a:r>
              <a:rPr lang="en-GB" dirty="0"/>
              <a:t>2021 Irish Republic introduced conditionality attached to new additional form of supply-side funding after extensive review of its childcare funding model					 (</a:t>
            </a:r>
            <a:r>
              <a:rPr lang="en-GB" dirty="0">
                <a:hlinkClick r:id="rId3"/>
              </a:rPr>
              <a:t>Lloyd, 2023</a:t>
            </a:r>
            <a:r>
              <a:rPr lang="en-GB" dirty="0"/>
              <a:t>)</a:t>
            </a:r>
          </a:p>
          <a:p>
            <a:r>
              <a:rPr lang="en-GB" dirty="0"/>
              <a:t>England’s </a:t>
            </a:r>
            <a:r>
              <a:rPr lang="en-GB" dirty="0">
                <a:hlinkClick r:id="rId4"/>
              </a:rPr>
              <a:t>Early Education and Childcare Coalition</a:t>
            </a:r>
            <a:r>
              <a:rPr lang="en-GB" dirty="0"/>
              <a:t>: agreed position on need for conditionality and ‘public good’ approach to childcare, though not yet clear on role of public provision within the market</a:t>
            </a:r>
          </a:p>
          <a:p>
            <a:r>
              <a:rPr lang="en-GB" dirty="0"/>
              <a:t>Need to learn lessons on how to support non-profits in thin markets (</a:t>
            </a:r>
            <a:r>
              <a:rPr lang="en-GB" dirty="0">
                <a:hlinkClick r:id="rId5"/>
              </a:rPr>
              <a:t>Cleveland and Krashinsky, 2009</a:t>
            </a:r>
            <a:r>
              <a:rPr lang="en-GB" dirty="0"/>
              <a:t>); extra support for non-profits, starting with disadvantaged areas		        (</a:t>
            </a:r>
            <a:r>
              <a:rPr lang="en-GB" dirty="0">
                <a:hlinkClick r:id="rId6"/>
              </a:rPr>
              <a:t>Statham et al., 2022</a:t>
            </a:r>
            <a:r>
              <a:rPr lang="en-GB" dirty="0"/>
              <a:t>) </a:t>
            </a:r>
          </a:p>
          <a:p>
            <a:pPr marL="0" indent="0">
              <a:buNone/>
            </a:pPr>
            <a:r>
              <a:rPr lang="en-GB" dirty="0"/>
              <a:t>		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43D7-4D1E-FB2F-267D-6AB87E07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98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38EE-082B-1229-92FC-62FB6250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England’s childcare market: rescue and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B140-E8FF-716D-F67B-3B089416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Improve workforce remuneration and employment conditions through increased public management			(</a:t>
            </a:r>
            <a:r>
              <a:rPr lang="en-GB" sz="3000" dirty="0">
                <a:hlinkClick r:id="rId2"/>
              </a:rPr>
              <a:t>Lloyd, 2023</a:t>
            </a:r>
            <a:r>
              <a:rPr lang="en-GB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Increase supply-side subsidy levels to reflect real delivery costs; introduce parental fee caps				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Introduce income-related parental fees, paid direct to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Reform Ofsted (inspection body) data collection for greater transparency regarding spending of public funds 	(</a:t>
            </a:r>
            <a:r>
              <a:rPr lang="en-GB" sz="3000" dirty="0">
                <a:hlinkClick r:id="rId3"/>
              </a:rPr>
              <a:t>Penn, 2023</a:t>
            </a:r>
            <a:r>
              <a:rPr lang="en-GB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Hold national debate regarding role of private equity in private for-profit early education and care provision  and find ways of promoting non-profits like Denmark and Iceland have done  		      					</a:t>
            </a:r>
            <a:r>
              <a:rPr lang="en-GB" sz="3000"/>
              <a:t>	 </a:t>
            </a:r>
            <a:r>
              <a:rPr lang="en-GB" sz="3000" dirty="0"/>
              <a:t>(</a:t>
            </a:r>
            <a:r>
              <a:rPr lang="en-GB" sz="3000" dirty="0">
                <a:hlinkClick r:id="rId4"/>
              </a:rPr>
              <a:t>Traetteberg </a:t>
            </a:r>
            <a:r>
              <a:rPr lang="en-GB" sz="3000" i="1" dirty="0">
                <a:hlinkClick r:id="rId4"/>
              </a:rPr>
              <a:t>et al</a:t>
            </a:r>
            <a:r>
              <a:rPr lang="en-GB" sz="3000" dirty="0">
                <a:hlinkClick r:id="rId4"/>
              </a:rPr>
              <a:t>., 2021</a:t>
            </a:r>
            <a:r>
              <a:rPr lang="en-GB" sz="3000" dirty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09E54-28BD-88BC-63E9-B8F7A3D2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27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A4A6C1-523A-9C55-E3CB-9486959C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13</a:t>
            </a:fld>
            <a:endParaRPr lang="en-GB" dirty="0"/>
          </a:p>
        </p:txBody>
      </p:sp>
      <p:pic>
        <p:nvPicPr>
          <p:cNvPr id="1026" name="Picture 2" descr="76,500+ Thank You Stock Photos, Pictures &amp; Royalty-Free ...">
            <a:extLst>
              <a:ext uri="{FF2B5EF4-FFF2-40B4-BE49-F238E27FC236}">
                <a16:creationId xmlns:a16="http://schemas.microsoft.com/office/drawing/2014/main" id="{25452E69-4699-0124-B98A-AF53E94C9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89" y="1552074"/>
            <a:ext cx="5293895" cy="370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84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e.lloyd@uel.ac.uk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Twitter: @EvaLloyd50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Profile: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https://www.uel.ac.uk/staff/l/eva-lloyd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 Centre: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https://www.uel.ac.uk/our-research/research-school-education-communities/international-centre-study-mixed-economy-childcare-icmec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b="1" smtClean="0">
                <a:latin typeface="Arial"/>
                <a:cs typeface="Arial"/>
              </a:rPr>
              <a:t>14</a:t>
            </a:fld>
            <a:endParaRPr lang="en-GB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221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976E-74D2-1A1E-673A-5F7586BB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England’s early childhood education and care (ECEC)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AD0E1-600B-34AA-C6A2-F59D2370C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74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hildren aged 0 to 5 in England do not have a right to a place in ECEC provision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Directly funded ECEC access determined by age or parental employment status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access to ECEC paid for by parents, with or without state support,  determined by its availability and affordability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89% of children aged 3 and 4 in some form of ‘formal childcare’; 57% of 2-year-olds; 40% of 1-year olds and 7% of infants under 1 (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DfE, 2023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</a:p>
          <a:p>
            <a:r>
              <a:rPr lang="en-GB" dirty="0">
                <a:latin typeface="Calibri" panose="020F0502020204030204" pitchFamily="34" charset="0"/>
              </a:rPr>
              <a:t>Uneven distribution of provision: nearly half of under-fives live in childcare deserts (</a:t>
            </a:r>
            <a:r>
              <a:rPr lang="en-GB" dirty="0">
                <a:latin typeface="Calibri" panose="020F0502020204030204" pitchFamily="34" charset="0"/>
                <a:hlinkClick r:id="rId3"/>
              </a:rPr>
              <a:t>NEF, 2023</a:t>
            </a:r>
            <a:r>
              <a:rPr lang="en-GB" dirty="0">
                <a:latin typeface="Calibri" panose="020F0502020204030204" pitchFamily="34" charset="0"/>
              </a:rPr>
              <a:t>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A8543-7A47-33F3-9DC3-90F12CAC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9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8BEB-6E55-D905-A713-2F2F3055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Private childcare: evolution and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E1B9-9785-5DFD-59AA-F0EB75F4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743"/>
          </a:xfrm>
        </p:spPr>
        <p:txBody>
          <a:bodyPr>
            <a:normAutofit/>
          </a:bodyPr>
          <a:lstStyle/>
          <a:p>
            <a:r>
              <a:rPr lang="en-GB" dirty="0"/>
              <a:t>Public and non-profits: in response to perceived need 	  (</a:t>
            </a:r>
            <a:r>
              <a:rPr lang="en-GB" dirty="0">
                <a:hlinkClick r:id="rId2"/>
              </a:rPr>
              <a:t>Penn, 2009</a:t>
            </a:r>
            <a:r>
              <a:rPr lang="en-GB" dirty="0"/>
              <a:t>)</a:t>
            </a:r>
          </a:p>
          <a:p>
            <a:r>
              <a:rPr lang="en-GB" dirty="0"/>
              <a:t>For-profits: in response to parental demand     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Willekens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et al., 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2015)</a:t>
            </a:r>
          </a:p>
          <a:p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Non-profits: community focus, open to children in poverty or with other additional needs						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Penn, 2024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dirty="0">
                <a:cs typeface="Times New Roman" panose="02020603050405020304" pitchFamily="18" charset="0"/>
              </a:rPr>
              <a:t>Non-profits: superior quality in comparison to for-profits 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Sosinsky </a:t>
            </a:r>
            <a:r>
              <a:rPr lang="en-GB" i="1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et al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., 2007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n-GB" dirty="0">
                <a:hlinkClick r:id="rId6"/>
              </a:rPr>
              <a:t>Cleveland and Krashinsky, 2009</a:t>
            </a:r>
            <a:r>
              <a:rPr lang="en-GB" dirty="0"/>
              <a:t>; </a:t>
            </a:r>
            <a:r>
              <a:rPr lang="en-GB" dirty="0">
                <a:cs typeface="Times New Roman" panose="02020603050405020304" pitchFamily="18" charset="0"/>
                <a:hlinkClick r:id="rId7"/>
              </a:rPr>
              <a:t>Brogaard and Petersen, 2022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  <a:p>
            <a:r>
              <a:rPr lang="en-GB" dirty="0">
                <a:ea typeface="Aptos" panose="020B0004020202020204" pitchFamily="34" charset="0"/>
                <a:cs typeface="Times New Roman" panose="02020603050405020304" pitchFamily="18" charset="0"/>
              </a:rPr>
              <a:t>Pursuit of social impact not invariably associated with non-profit status, e.g. British public schools, charities, morphing into elite institutions over time 					         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8"/>
              </a:rPr>
              <a:t>Verkaik, 2018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F599-8AF6-E30F-7735-BCCC93CF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53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CFFB9-66FC-EE63-EC14-FAA241BD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r>
              <a:rPr lang="en-GB" b="1" dirty="0"/>
              <a:t>England’s early education and care provision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82A67-7BF6-63F4-503F-B30BE4D7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442"/>
            <a:ext cx="10515600" cy="5410033"/>
          </a:xfrm>
          <a:effectLst/>
        </p:spPr>
        <p:txBody>
          <a:bodyPr anchor="b">
            <a:normAutofit fontScale="92500" lnSpcReduction="20000"/>
          </a:bodyPr>
          <a:lstStyle/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Main types of ECEC delivery partners: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Public sector:   nursery classes state schools, academies/multi-				academy trusts</a:t>
            </a:r>
          </a:p>
          <a:p>
            <a:pPr marL="0" indent="0">
              <a:buNone/>
            </a:pPr>
            <a:r>
              <a:rPr lang="en-GB" sz="3000" dirty="0"/>
              <a:t>		          state nursery schools </a:t>
            </a:r>
          </a:p>
          <a:p>
            <a:pPr marL="0" indent="0">
              <a:buNone/>
            </a:pPr>
            <a:r>
              <a:rPr lang="en-GB" sz="3000" dirty="0"/>
              <a:t>2.    Private sector: non-profits and for-profits, including large chains;</a:t>
            </a:r>
          </a:p>
          <a:p>
            <a:pPr marL="2286000" lvl="5" indent="0">
              <a:buNone/>
            </a:pPr>
            <a:r>
              <a:rPr lang="en-GB" sz="3000" dirty="0"/>
              <a:t>	family daycare, i.e. childminders</a:t>
            </a:r>
          </a:p>
          <a:p>
            <a:pPr marL="0" indent="0">
              <a:buNone/>
            </a:pPr>
            <a:r>
              <a:rPr lang="en-GB" sz="3000" dirty="0">
                <a:hlinkClick r:id="rId2"/>
              </a:rPr>
              <a:t>2023 figures </a:t>
            </a:r>
            <a:r>
              <a:rPr lang="en-GB" sz="3000" dirty="0"/>
              <a:t>: 	2/3rds of children receive directly funded hours in 				private settings, version 1/3</a:t>
            </a:r>
            <a:r>
              <a:rPr lang="en-GB" sz="3000" baseline="30000" dirty="0"/>
              <a:t>rd</a:t>
            </a:r>
            <a:r>
              <a:rPr lang="en-GB" sz="3000" dirty="0"/>
              <a:t> in public settings</a:t>
            </a:r>
          </a:p>
          <a:p>
            <a:pPr marL="0" indent="0">
              <a:buNone/>
            </a:pPr>
            <a:r>
              <a:rPr lang="en-GB" sz="3000" dirty="0"/>
              <a:t>			6000 non-profits versus 14.200 for-profits</a:t>
            </a:r>
          </a:p>
          <a:p>
            <a:pPr marL="0" indent="0">
              <a:buNone/>
            </a:pPr>
            <a:r>
              <a:rPr lang="en-GB" sz="3000" dirty="0"/>
              <a:t>		        	11% non-profits part of a chain v 43% of for-profits</a:t>
            </a:r>
          </a:p>
          <a:p>
            <a:pPr marL="0" indent="0">
              <a:buNone/>
            </a:pPr>
            <a:r>
              <a:rPr lang="en-GB" sz="3000" dirty="0"/>
              <a:t>		        	(Group-based providers, excludes childminders)</a:t>
            </a:r>
          </a:p>
          <a:p>
            <a:pPr marL="0" indent="0">
              <a:buNone/>
            </a:pPr>
            <a:r>
              <a:rPr lang="en-GB" sz="3000" dirty="0"/>
              <a:t>			5 school starting age; 4 entry to ‘Reception’ class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B4691-5656-CDA3-8644-C49A691F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26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4EEB-FFE6-6546-A556-24353FCC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12" y="204153"/>
            <a:ext cx="10881360" cy="1069848"/>
          </a:xfrm>
        </p:spPr>
        <p:txBody>
          <a:bodyPr>
            <a:normAutofit/>
          </a:bodyPr>
          <a:lstStyle/>
          <a:p>
            <a:r>
              <a:rPr lang="en-US" b="1" dirty="0"/>
              <a:t>Early education and childcare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C685-6703-D644-AA5B-4EB48A663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8212" y="1130967"/>
            <a:ext cx="5181600" cy="5590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cs typeface="Arial" panose="020B0604020202020204" pitchFamily="34" charset="0"/>
              </a:rPr>
              <a:t>Provider - supply-side - subsidies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15 universal childcare hours weekly during term time for 3- and 4-year-olds since 2010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30 targeted childcare hours weekly during term time for 3- and 4-year-olds with employed parents since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15 targeted childcare hours weekly during term-time for disadvantaged 2-year-olds since 2013</a:t>
            </a:r>
          </a:p>
          <a:p>
            <a:pPr marL="0" indent="0">
              <a:buNone/>
            </a:pPr>
            <a:r>
              <a:rPr lang="en-GB" sz="2000" b="1" dirty="0">
                <a:cs typeface="Arial" panose="020B0604020202020204" pitchFamily="34" charset="0"/>
              </a:rPr>
              <a:t>2023 proposals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15 targeted childcare hours for all 2-year-olds with employed parents from April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15 targeted childcare hours for all children aged 9 months to 5 years with employed parents from September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30 targeted childcare hours for all children from 9 months with working parents from September 2025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52AFC-855B-0D44-8B0E-6043C9CCE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9812" y="1130968"/>
            <a:ext cx="5181600" cy="5522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cs typeface="Arial" panose="020B0604020202020204" pitchFamily="34" charset="0"/>
              </a:rPr>
              <a:t>Parental – demand-side - subsidies</a:t>
            </a:r>
          </a:p>
          <a:p>
            <a:r>
              <a:rPr lang="en-GB" sz="2000" dirty="0"/>
              <a:t>Tax-free Childcare, up to £2000 annually per child; no parent earns over £100.000 in dual earner or single parent family (</a:t>
            </a:r>
            <a:r>
              <a:rPr lang="en-GB" sz="2000" dirty="0">
                <a:hlinkClick r:id="rId2"/>
              </a:rPr>
              <a:t>HM Gov, 2024</a:t>
            </a:r>
            <a:r>
              <a:rPr lang="en-GB" sz="2000" dirty="0"/>
              <a:t>)</a:t>
            </a:r>
          </a:p>
          <a:p>
            <a:r>
              <a:rPr lang="en-GB" sz="2000" dirty="0"/>
              <a:t>Childcare support under Universal Credit, part of the Benefits system	          (</a:t>
            </a:r>
            <a:r>
              <a:rPr lang="en-GB" sz="2000" dirty="0">
                <a:hlinkClick r:id="rId3"/>
              </a:rPr>
              <a:t>HM Gov., 2024</a:t>
            </a:r>
            <a:r>
              <a:rPr lang="en-GB" sz="2000" dirty="0"/>
              <a:t>)</a:t>
            </a:r>
          </a:p>
          <a:p>
            <a:r>
              <a:rPr lang="en-GB" sz="2000" dirty="0"/>
              <a:t>Retrospective payments of UC childcare  support changed to upfront in 2023            			             (</a:t>
            </a:r>
            <a:r>
              <a:rPr lang="en-GB" sz="2000" dirty="0">
                <a:hlinkClick r:id="rId4"/>
              </a:rPr>
              <a:t>Lloyd, 2020a</a:t>
            </a:r>
            <a:r>
              <a:rPr lang="en-GB" sz="2000" dirty="0"/>
              <a:t>)</a:t>
            </a:r>
          </a:p>
          <a:p>
            <a:r>
              <a:rPr lang="en-GB" sz="2000" dirty="0"/>
              <a:t>Over last decade increase in spending on funded early education in England four times larger than childcare spending through the tax and benefits system      			         		 </a:t>
            </a:r>
            <a:r>
              <a:rPr lang="en-GB" sz="2000" dirty="0">
                <a:hlinkClick r:id="rId5"/>
              </a:rPr>
              <a:t>(Farquharson, 2019)</a:t>
            </a:r>
            <a:endParaRPr lang="en-GB" sz="2000" dirty="0"/>
          </a:p>
          <a:p>
            <a:r>
              <a:rPr lang="en-GB" sz="2000" dirty="0"/>
              <a:t>Likely implications of roll-out of childcare expansion programme     </a:t>
            </a:r>
            <a:r>
              <a:rPr lang="en-GB" sz="2000" dirty="0">
                <a:hlinkClick r:id="rId6"/>
              </a:rPr>
              <a:t>(Farquharson, 2024)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</a:t>
            </a:r>
            <a:r>
              <a:rPr lang="en-GB" sz="2000" i="1" dirty="0"/>
              <a:t>          								</a:t>
            </a:r>
            <a:endParaRPr lang="en-GB" sz="2000" dirty="0"/>
          </a:p>
          <a:p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C2419-7382-9F4D-8F25-E5174534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9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BA21-E1F6-88FA-286C-8F5A27F0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Non- and for-profit childcare business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8A07-15D5-9715-1D15-B7F29A91C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928"/>
            <a:ext cx="10515600" cy="5121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Non-profits:</a:t>
            </a:r>
          </a:p>
          <a:p>
            <a:r>
              <a:rPr lang="en-GB" dirty="0"/>
              <a:t>Charities, registered with </a:t>
            </a:r>
            <a:r>
              <a:rPr lang="en-GB" dirty="0">
                <a:hlinkClick r:id="rId2"/>
              </a:rPr>
              <a:t>Charity Commission for England and Wales </a:t>
            </a:r>
            <a:r>
              <a:rPr lang="en-GB" dirty="0"/>
              <a:t>, including church-led institutions</a:t>
            </a:r>
          </a:p>
          <a:p>
            <a:r>
              <a:rPr lang="en-GB" dirty="0">
                <a:hlinkClick r:id="rId3"/>
              </a:rPr>
              <a:t>social enterprises</a:t>
            </a:r>
            <a:r>
              <a:rPr lang="en-GB" dirty="0"/>
              <a:t>, registered with Charity Commission or </a:t>
            </a:r>
            <a:r>
              <a:rPr lang="en-GB" dirty="0">
                <a:hlinkClick r:id="rId4"/>
              </a:rPr>
              <a:t>Office of the Regulator for Community Interest Companies</a:t>
            </a:r>
            <a:endParaRPr lang="en-GB" dirty="0"/>
          </a:p>
          <a:p>
            <a:r>
              <a:rPr lang="en-GB" dirty="0">
                <a:hlinkClick r:id="rId5"/>
              </a:rPr>
              <a:t>charitable incorporated organisations</a:t>
            </a:r>
            <a:r>
              <a:rPr lang="en-GB" dirty="0"/>
              <a:t>, like </a:t>
            </a:r>
            <a:r>
              <a:rPr lang="en-GB" dirty="0">
                <a:hlinkClick r:id="rId6"/>
              </a:rPr>
              <a:t>Acorn Early Years Foundation</a:t>
            </a:r>
            <a:r>
              <a:rPr lang="en-GB" dirty="0"/>
              <a:t>, registered at </a:t>
            </a:r>
            <a:r>
              <a:rPr lang="en-GB" dirty="0">
                <a:hlinkClick r:id="rId7"/>
              </a:rPr>
              <a:t>Companies House </a:t>
            </a:r>
            <a:r>
              <a:rPr lang="en-GB" dirty="0"/>
              <a:t>and with the Charity Commission</a:t>
            </a:r>
          </a:p>
          <a:p>
            <a:r>
              <a:rPr lang="en-GB" dirty="0">
                <a:hlinkClick r:id="rId8"/>
              </a:rPr>
              <a:t>Co-operatives</a:t>
            </a:r>
            <a:r>
              <a:rPr lang="en-GB" dirty="0"/>
              <a:t>: non-profit limited companies</a:t>
            </a:r>
          </a:p>
          <a:p>
            <a:r>
              <a:rPr lang="en-GB" dirty="0"/>
              <a:t>For-profits:</a:t>
            </a:r>
          </a:p>
          <a:p>
            <a:r>
              <a:rPr lang="en-GB" dirty="0"/>
              <a:t>Ltd companies; </a:t>
            </a:r>
            <a:r>
              <a:rPr lang="en-GB" dirty="0">
                <a:hlinkClick r:id="rId9"/>
              </a:rPr>
              <a:t>National Partnership </a:t>
            </a:r>
            <a:r>
              <a:rPr lang="en-GB" dirty="0"/>
              <a:t>of Early Learning and Childcare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4E20C-44AF-1FCA-B26D-8D6A0BD7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26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6516-178A-0A46-1093-9163FE2DB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impact of public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D1F2-C232-89F5-84EB-FE4CD7373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/>
              <a:t>Introduction of public funding, regulation and governance support: step-change in nature of childcare markets 		  (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Lloyd, 2019</a:t>
            </a:r>
            <a:r>
              <a:rPr lang="en-GB" sz="3000" dirty="0"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GB" sz="3000" dirty="0"/>
          </a:p>
          <a:p>
            <a:r>
              <a:rPr lang="en-GB" sz="3000" dirty="0"/>
              <a:t>Public funding boosts presence for-profits and large for-profit chains in childcare markets 				(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Prentice and White, 2019</a:t>
            </a:r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3000" dirty="0">
                <a:cs typeface="Times New Roman" panose="02020603050405020304" pitchFamily="18" charset="0"/>
              </a:rPr>
              <a:t>Within federal nations, balance between non-profit and for-profit provision may vary, viz. Canada 			  (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Beach et al., 2023</a:t>
            </a:r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GB" sz="3000" dirty="0"/>
          </a:p>
          <a:p>
            <a:r>
              <a:rPr lang="en-GB" sz="3000" dirty="0"/>
              <a:t>England’s childcare market skewed towards for-profits even during Labour administrations 				 		 (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Lloyd, 2018</a:t>
            </a:r>
            <a:r>
              <a:rPr lang="en-GB" sz="3000" dirty="0"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Result of market consolidation in England over the last two decades: stagnant or falling number </a:t>
            </a:r>
            <a:r>
              <a:rPr lang="en-GB" sz="3000" dirty="0">
                <a:ea typeface="Aptos" panose="020B0004020202020204" pitchFamily="34" charset="0"/>
                <a:cs typeface="Times New Roman" panose="02020603050405020304" pitchFamily="18" charset="0"/>
              </a:rPr>
              <a:t>of </a:t>
            </a:r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places and increase in financialized large chains, i.e. heavily indebted due to private equity loans </a:t>
            </a:r>
          </a:p>
          <a:p>
            <a:pPr marL="0" indent="0">
              <a:buNone/>
            </a:pPr>
            <a:r>
              <a:rPr lang="en-GB" sz="3000" dirty="0">
                <a:ea typeface="Aptos" panose="020B0004020202020204" pitchFamily="34" charset="0"/>
                <a:cs typeface="Times New Roman" panose="02020603050405020304" pitchFamily="18" charset="0"/>
              </a:rPr>
              <a:t>				</a:t>
            </a:r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Simon et al., 2022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r>
              <a:rPr lang="en-GB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GB" sz="30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Garcia and Stewart, 2024</a:t>
            </a:r>
            <a:r>
              <a:rPr lang="en-GB" sz="3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32669-88C7-B3E6-27BA-716D485D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7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6716-9045-CF44-B380-8B90E170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Nations’ resistance to for-profit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4B5A-F472-E94D-4F4A-E18F2A2A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Different policy, fiscal and socio-cultural contexts impact on prevalence and survival of non-profits when for-profits dominant</a:t>
            </a:r>
          </a:p>
          <a:p>
            <a:r>
              <a:rPr lang="en-GB" dirty="0"/>
              <a:t>Changing public opinion, itself influenced by advocacy movements, may come to favour non-profits		  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Busemayer </a:t>
            </a:r>
            <a:r>
              <a:rPr lang="en-GB" i="1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et al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., 2020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n-GB" dirty="0"/>
              <a:t>           </a:t>
            </a:r>
          </a:p>
          <a:p>
            <a:r>
              <a:rPr lang="en-GB" dirty="0"/>
              <a:t>German’s traditional non-profit sector major barrier to public subsidisation of for-profits 		      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Kelle and Mierendorf, 2020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dirty="0">
                <a:cs typeface="Times New Roman" panose="02020603050405020304" pitchFamily="18" charset="0"/>
              </a:rPr>
              <a:t>The Netherlands’ traditionally dominant non-profit sector loses ground to for-profits </a:t>
            </a:r>
          </a:p>
          <a:p>
            <a:pPr marL="0" indent="0">
              <a:buNone/>
            </a:pPr>
            <a:r>
              <a:rPr lang="en-GB" dirty="0">
                <a:cs typeface="Times New Roman" panose="02020603050405020304" pitchFamily="18" charset="0"/>
              </a:rPr>
              <a:t>		     (</a:t>
            </a:r>
            <a:r>
              <a:rPr lang="en-GB" dirty="0">
                <a:solidFill>
                  <a:srgbClr val="0563C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Akgündüz and Plantenga, 2014; 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Hoefsloot </a:t>
            </a:r>
            <a:r>
              <a:rPr lang="en-GB" i="1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et al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., 2023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dirty="0"/>
              <a:t>Governments in Hong Kong (</a:t>
            </a:r>
            <a:r>
              <a:rPr lang="en-GB" u="sng" dirty="0">
                <a:solidFill>
                  <a:srgbClr val="467886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Rao and Lau, 2019</a:t>
            </a:r>
            <a:r>
              <a:rPr lang="en-GB" dirty="0"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n-GB" dirty="0"/>
              <a:t> and Singapore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Bull and Bautista, 2018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n-GB" u="sng" dirty="0">
                <a:solidFill>
                  <a:srgbClr val="0563C1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Lim and Sum, 2022</a:t>
            </a:r>
            <a:r>
              <a:rPr lang="en-GB" dirty="0"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n-GB" u="sng" dirty="0">
                <a:solidFill>
                  <a:srgbClr val="0563C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dirty="0"/>
              <a:t>now encouraging non-profits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22664-5540-47F7-2290-411D24BC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39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80DC-1045-A0D3-BBDF-D1039F51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Shifts between non-profits and for-profits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0B313-BABA-6D46-3673-F97909125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173579"/>
          </a:xfrm>
        </p:spPr>
        <p:txBody>
          <a:bodyPr>
            <a:normAutofit fontScale="92500"/>
          </a:bodyPr>
          <a:lstStyle/>
          <a:p>
            <a:r>
              <a:rPr lang="en-GB" dirty="0"/>
              <a:t>Case of Australian childcare market over last three decades illustration of relationship between political change and rapid shifts between for-profits and non-profits</a:t>
            </a:r>
          </a:p>
          <a:p>
            <a:r>
              <a:rPr lang="en-GB" dirty="0"/>
              <a:t>2008 collapse of Australia’s largest and USA’s second largest for-profit provider ABC Learning </a:t>
            </a:r>
          </a:p>
          <a:p>
            <a:r>
              <a:rPr lang="en-GB" dirty="0"/>
              <a:t>Prompt for government’s reconceptualization of childcare as a public good and towards non-profits 			                                  (</a:t>
            </a:r>
            <a:r>
              <a:rPr lang="en-GB" dirty="0">
                <a:hlinkClick r:id="rId2"/>
              </a:rPr>
              <a:t>Sumsion, 2012</a:t>
            </a:r>
            <a:r>
              <a:rPr lang="en-GB" dirty="0"/>
              <a:t>) </a:t>
            </a:r>
          </a:p>
          <a:p>
            <a:r>
              <a:rPr lang="en-GB" dirty="0"/>
              <a:t>Political change driver of return to view of childcare as “commodified necessity”                   (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Woodrow and Press, 2018, p. 548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n-GB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Tayler et al., 2018</a:t>
            </a:r>
            <a:r>
              <a:rPr lang="en-GB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dirty="0">
                <a:cs typeface="Times New Roman" panose="02020603050405020304" pitchFamily="18" charset="0"/>
              </a:rPr>
              <a:t>Under current regulatory conditions childcare market not delivering affordability and accessibility </a:t>
            </a:r>
          </a:p>
          <a:p>
            <a:pPr marL="0" indent="0">
              <a:buNone/>
            </a:pPr>
            <a:r>
              <a:rPr lang="en-GB" dirty="0">
                <a:cs typeface="Times New Roman" panose="02020603050405020304" pitchFamily="18" charset="0"/>
              </a:rPr>
              <a:t>		           (</a:t>
            </a:r>
            <a:r>
              <a:rPr lang="en-GB" dirty="0">
                <a:cs typeface="Times New Roman" panose="02020603050405020304" pitchFamily="18" charset="0"/>
                <a:hlinkClick r:id="rId5"/>
              </a:rPr>
              <a:t>Australian Competition &amp; Consumer Commission, 2024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8B767-3387-1550-526B-08943EDF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6FA2-CED7-4430-A282-A81A8719FD8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02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7466</TotalTime>
  <Words>1755</Words>
  <Application>Microsoft Macintosh PowerPoint</Application>
  <PresentationFormat>Widescreen</PresentationFormat>
  <Paragraphs>121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Reflections on England’s childcare system</vt:lpstr>
      <vt:lpstr>England’s early childhood education and care (ECEC) system</vt:lpstr>
      <vt:lpstr>Private childcare: evolution and nature</vt:lpstr>
      <vt:lpstr>England’s early education and care provision </vt:lpstr>
      <vt:lpstr>Early education and childcare funding</vt:lpstr>
      <vt:lpstr>Non- and for-profit childcare business models</vt:lpstr>
      <vt:lpstr>The impact of public funding</vt:lpstr>
      <vt:lpstr>Nations’ resistance to for-profit dominance</vt:lpstr>
      <vt:lpstr>Shifts between non-profits and for-profits</vt:lpstr>
      <vt:lpstr>English childcare market pressures</vt:lpstr>
      <vt:lpstr>The size of the challenge</vt:lpstr>
      <vt:lpstr>Creating guardrails around for-profits</vt:lpstr>
      <vt:lpstr>England’s childcare market: rescue and reform</vt:lpstr>
      <vt:lpstr>PowerPoint Presentation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equity in marketised early education systems</dc:title>
  <dc:creator>Eva</dc:creator>
  <cp:lastModifiedBy>Susan Prentice</cp:lastModifiedBy>
  <cp:revision>1005</cp:revision>
  <cp:lastPrinted>2024-03-23T17:30:44Z</cp:lastPrinted>
  <dcterms:created xsi:type="dcterms:W3CDTF">2019-09-20T14:08:50Z</dcterms:created>
  <dcterms:modified xsi:type="dcterms:W3CDTF">2024-04-08T13:30:35Z</dcterms:modified>
</cp:coreProperties>
</file>