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7" r:id="rId1"/>
  </p:sldMasterIdLst>
  <p:sldIdLst>
    <p:sldId id="256" r:id="rId2"/>
    <p:sldId id="257" r:id="rId3"/>
    <p:sldId id="265" r:id="rId4"/>
    <p:sldId id="266" r:id="rId5"/>
    <p:sldId id="258" r:id="rId6"/>
    <p:sldId id="259" r:id="rId7"/>
    <p:sldId id="260" r:id="rId8"/>
    <p:sldId id="261" r:id="rId9"/>
    <p:sldId id="267" r:id="rId10"/>
    <p:sldId id="264" r:id="rId11"/>
    <p:sldId id="262" r:id="rId12"/>
    <p:sldId id="268"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p:restoredTop sz="62450"/>
  </p:normalViewPr>
  <p:slideViewPr>
    <p:cSldViewPr snapToGrid="0">
      <p:cViewPr varScale="1">
        <p:scale>
          <a:sx n="79" d="100"/>
          <a:sy n="79" d="100"/>
        </p:scale>
        <p:origin x="23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lumMod val="65000"/>
                    <a:lumOff val="35000"/>
                  </a:prstClr>
                </a:solidFill>
                <a:latin typeface="+mn-lt"/>
                <a:ea typeface="+mn-ea"/>
                <a:cs typeface="+mn-cs"/>
              </a:defRPr>
            </a:pPr>
            <a:r>
              <a:rPr lang="en-US" sz="2400" b="1" dirty="0"/>
              <a:t>0% - 70%? </a:t>
            </a:r>
          </a:p>
          <a:p>
            <a:pPr marL="0" marR="0" lvl="0" indent="0" algn="ctr" defTabSz="914400" rtl="0" eaLnBrk="1" fontAlgn="auto" latinLnBrk="0" hangingPunct="1">
              <a:lnSpc>
                <a:spcPct val="100000"/>
              </a:lnSpc>
              <a:spcBef>
                <a:spcPts val="0"/>
              </a:spcBef>
              <a:spcAft>
                <a:spcPts val="0"/>
              </a:spcAft>
              <a:buClrTx/>
              <a:buSzTx/>
              <a:buFontTx/>
              <a:buNone/>
              <a:tabLst/>
              <a:defRPr>
                <a:solidFill>
                  <a:prstClr val="black">
                    <a:lumMod val="65000"/>
                    <a:lumOff val="35000"/>
                  </a:prstClr>
                </a:solidFill>
              </a:defRPr>
            </a:pPr>
            <a:r>
              <a:rPr lang="en-US" sz="2400" b="1" dirty="0"/>
              <a:t>% of Centre-Based</a:t>
            </a:r>
            <a:r>
              <a:rPr lang="en-US" sz="2400" b="1" baseline="0" dirty="0"/>
              <a:t> Child Care T</a:t>
            </a:r>
            <a:r>
              <a:rPr lang="en-US" sz="2400" b="1" dirty="0"/>
              <a:t>hat is For-Profit (2021</a:t>
            </a:r>
            <a:r>
              <a:rPr lang="en-US" dirty="0"/>
              <a:t>)</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lumMod val="65000"/>
                  <a:lumOff val="35000"/>
                </a:prst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 of centre care that is for-profit (2021)</c:v>
                </c:pt>
              </c:strCache>
            </c:strRef>
          </c:tx>
          <c:spPr>
            <a:solidFill>
              <a:srgbClr val="0070C0"/>
            </a:solidFill>
            <a:ln>
              <a:noFill/>
            </a:ln>
            <a:effectLst/>
            <a:sp3d/>
          </c:spPr>
          <c:invertIfNegative val="0"/>
          <c:cat>
            <c:strRef>
              <c:f>Sheet1!$A$2:$A$14</c:f>
              <c:strCache>
                <c:ptCount val="13"/>
                <c:pt idx="0">
                  <c:v>Nunavut</c:v>
                </c:pt>
                <c:pt idx="1">
                  <c:v>Northwest Terr</c:v>
                </c:pt>
                <c:pt idx="2">
                  <c:v>Saskatchewan</c:v>
                </c:pt>
                <c:pt idx="3">
                  <c:v>Manitoba</c:v>
                </c:pt>
                <c:pt idx="4">
                  <c:v>Ontario</c:v>
                </c:pt>
                <c:pt idx="5">
                  <c:v>Quebec</c:v>
                </c:pt>
                <c:pt idx="6">
                  <c:v>B.C.</c:v>
                </c:pt>
                <c:pt idx="7">
                  <c:v>Nova Scotia</c:v>
                </c:pt>
                <c:pt idx="8">
                  <c:v>Yukon</c:v>
                </c:pt>
                <c:pt idx="9">
                  <c:v>PEI</c:v>
                </c:pt>
                <c:pt idx="10">
                  <c:v>New Brunswick</c:v>
                </c:pt>
                <c:pt idx="11">
                  <c:v>Alberta</c:v>
                </c:pt>
                <c:pt idx="12">
                  <c:v>Newf/Lab</c:v>
                </c:pt>
              </c:strCache>
            </c:strRef>
          </c:cat>
          <c:val>
            <c:numRef>
              <c:f>Sheet1!$B$2:$B$14</c:f>
              <c:numCache>
                <c:formatCode>General</c:formatCode>
                <c:ptCount val="13"/>
                <c:pt idx="0">
                  <c:v>0</c:v>
                </c:pt>
                <c:pt idx="1">
                  <c:v>0</c:v>
                </c:pt>
                <c:pt idx="2">
                  <c:v>2</c:v>
                </c:pt>
                <c:pt idx="3">
                  <c:v>5</c:v>
                </c:pt>
                <c:pt idx="4">
                  <c:v>21</c:v>
                </c:pt>
                <c:pt idx="5">
                  <c:v>21</c:v>
                </c:pt>
                <c:pt idx="6">
                  <c:v>54</c:v>
                </c:pt>
                <c:pt idx="7">
                  <c:v>55</c:v>
                </c:pt>
                <c:pt idx="8">
                  <c:v>57</c:v>
                </c:pt>
                <c:pt idx="9">
                  <c:v>63</c:v>
                </c:pt>
                <c:pt idx="10">
                  <c:v>66</c:v>
                </c:pt>
                <c:pt idx="11">
                  <c:v>66</c:v>
                </c:pt>
                <c:pt idx="12">
                  <c:v>70</c:v>
                </c:pt>
              </c:numCache>
            </c:numRef>
          </c:val>
          <c:extLst>
            <c:ext xmlns:c16="http://schemas.microsoft.com/office/drawing/2014/chart" uri="{C3380CC4-5D6E-409C-BE32-E72D297353CC}">
              <c16:uniqueId val="{00000000-616F-3A4B-ABF3-BD84A77BA125}"/>
            </c:ext>
          </c:extLst>
        </c:ser>
        <c:dLbls>
          <c:showLegendKey val="0"/>
          <c:showVal val="0"/>
          <c:showCatName val="0"/>
          <c:showSerName val="0"/>
          <c:showPercent val="0"/>
          <c:showBubbleSize val="0"/>
        </c:dLbls>
        <c:gapWidth val="150"/>
        <c:shape val="box"/>
        <c:axId val="771126976"/>
        <c:axId val="770856000"/>
        <c:axId val="0"/>
      </c:bar3DChart>
      <c:catAx>
        <c:axId val="77112697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770856000"/>
        <c:crosses val="autoZero"/>
        <c:auto val="1"/>
        <c:lblAlgn val="ctr"/>
        <c:lblOffset val="100"/>
        <c:noMultiLvlLbl val="0"/>
      </c:catAx>
      <c:valAx>
        <c:axId val="770856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1126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GB"/>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pPr algn="l"/>
            <a:fld id="{0DCFB061-4267-4D9F-8017-6F550D3068DF}" type="datetime1">
              <a:rPr lang="en-US" smtClean="0"/>
              <a:t>4/8/24</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rIns="45720"/>
          <a:lstStyle/>
          <a:p>
            <a:fld id="{FAEF9944-A4F6-4C59-AEBD-678D6480B8EA}" type="slidenum">
              <a:rPr lang="en-US" smtClean="0"/>
              <a:pPr/>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258852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AF8082C-0922-4249-A612-B415F5231620}" type="datetime1">
              <a:rPr lang="en-US" smtClean="0"/>
              <a:t>4/8/24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02880405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AF8082C-0922-4249-A612-B415F5231620}" type="datetime1">
              <a:rPr lang="en-US" smtClean="0"/>
              <a:t>4/8/24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67761967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AF8082C-0922-4249-A612-B415F5231620}" type="datetime1">
              <a:rPr lang="en-US" smtClean="0"/>
              <a:t>4/8/24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41776546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GB"/>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9CABC0C-B6DF-45E9-B954-11C99AA62C3E}" type="datetime1">
              <a:rPr lang="en-US" smtClean="0"/>
              <a:t>4/8/24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690277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AF8082C-0922-4249-A612-B415F5231620}" type="datetime1">
              <a:rPr lang="en-US" smtClean="0"/>
              <a:t>4/8/24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37996103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GB"/>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AF8082C-0922-4249-A612-B415F5231620}" type="datetime1">
              <a:rPr lang="en-US" smtClean="0"/>
              <a:t>4/8/24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19084382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4/8/24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smtClean="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231228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3363A0F-DEF3-4134-98D0-2E1276938A8B}" type="datetime1">
              <a:rPr lang="en-US" smtClean="0"/>
              <a:t>4/8/24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190137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AF8082C-0922-4249-A612-B415F5231620}" type="datetime1">
              <a:rPr lang="en-US" smtClean="0"/>
              <a:t>4/8/24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57576669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AF8082C-0922-4249-A612-B415F5231620}" type="datetime1">
              <a:rPr lang="en-US" smtClean="0"/>
              <a:t>4/8/24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0050266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4AF8082C-0922-4249-A612-B415F5231620}" type="datetime1">
              <a:rPr lang="en-US" smtClean="0"/>
              <a:t>4/8/24</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FAEF9944-A4F6-4C59-AEBD-678D6480B8EA}" type="slidenum">
              <a:rPr lang="en-US" smtClean="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34084922"/>
      </p:ext>
    </p:extLst>
  </p:cSld>
  <p:clrMap bg1="dk1" tx1="lt1" bg2="dk2" tx2="lt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pic>
        <p:nvPicPr>
          <p:cNvPr id="4" name="Picture 3" descr="Multi-coloured smoke gradient">
            <a:extLst>
              <a:ext uri="{FF2B5EF4-FFF2-40B4-BE49-F238E27FC236}">
                <a16:creationId xmlns:a16="http://schemas.microsoft.com/office/drawing/2014/main" id="{7902E877-02D4-A2A5-71FA-E4B732A44550}"/>
              </a:ext>
            </a:extLst>
          </p:cNvPr>
          <p:cNvPicPr>
            <a:picLocks noChangeAspect="1"/>
          </p:cNvPicPr>
          <p:nvPr/>
        </p:nvPicPr>
        <p:blipFill rotWithShape="1">
          <a:blip r:embed="rId3"/>
          <a:srcRect t="12607" r="9091" b="10782"/>
          <a:stretch/>
        </p:blipFill>
        <p:spPr>
          <a:xfrm>
            <a:off x="20" y="227"/>
            <a:ext cx="12191675" cy="6858000"/>
          </a:xfrm>
          <a:prstGeom prst="rect">
            <a:avLst/>
          </a:prstGeom>
        </p:spPr>
      </p:pic>
      <p:pic>
        <p:nvPicPr>
          <p:cNvPr id="9" name="Picture 8">
            <a:extLst>
              <a:ext uri="{FF2B5EF4-FFF2-40B4-BE49-F238E27FC236}">
                <a16:creationId xmlns:a16="http://schemas.microsoft.com/office/drawing/2014/main" id="{97E95E2F-46AB-4CC1-B3EC-E895B836499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1" name="Picture 10">
            <a:extLst>
              <a:ext uri="{FF2B5EF4-FFF2-40B4-BE49-F238E27FC236}">
                <a16:creationId xmlns:a16="http://schemas.microsoft.com/office/drawing/2014/main" id="{948DAB23-6C4D-4138-8D67-DC09574BC89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3" name="Rectangle 12">
            <a:extLst>
              <a:ext uri="{FF2B5EF4-FFF2-40B4-BE49-F238E27FC236}">
                <a16:creationId xmlns:a16="http://schemas.microsoft.com/office/drawing/2014/main" id="{27F7FCF9-9DC8-4809-ABA1-9E838A2C29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CDABCB5-7B43-4F1E-A92D-40B7FC42C0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068540E-7885-4861-BD0F-315690043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5891209"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FFBF1A-1633-CC30-AF22-52BAB3916196}"/>
              </a:ext>
            </a:extLst>
          </p:cNvPr>
          <p:cNvSpPr>
            <a:spLocks noGrp="1"/>
          </p:cNvSpPr>
          <p:nvPr>
            <p:ph type="ctrTitle"/>
          </p:nvPr>
        </p:nvSpPr>
        <p:spPr>
          <a:xfrm>
            <a:off x="1208169" y="1312092"/>
            <a:ext cx="4665390" cy="2259077"/>
          </a:xfrm>
        </p:spPr>
        <p:txBody>
          <a:bodyPr>
            <a:normAutofit/>
          </a:bodyPr>
          <a:lstStyle/>
          <a:p>
            <a:r>
              <a:rPr lang="en-US" sz="6600"/>
              <a:t>For-profit child care</a:t>
            </a:r>
            <a:endParaRPr lang="en-US" sz="6600" dirty="0"/>
          </a:p>
        </p:txBody>
      </p:sp>
      <p:sp>
        <p:nvSpPr>
          <p:cNvPr id="3" name="Subtitle 2">
            <a:extLst>
              <a:ext uri="{FF2B5EF4-FFF2-40B4-BE49-F238E27FC236}">
                <a16:creationId xmlns:a16="http://schemas.microsoft.com/office/drawing/2014/main" id="{6C71F722-DD9F-078A-30E3-ACC2027B1271}"/>
              </a:ext>
            </a:extLst>
          </p:cNvPr>
          <p:cNvSpPr>
            <a:spLocks noGrp="1"/>
          </p:cNvSpPr>
          <p:nvPr>
            <p:ph type="subTitle" idx="1"/>
          </p:nvPr>
        </p:nvSpPr>
        <p:spPr>
          <a:xfrm>
            <a:off x="1449659" y="3571169"/>
            <a:ext cx="4879704" cy="2762357"/>
          </a:xfrm>
        </p:spPr>
        <p:txBody>
          <a:bodyPr>
            <a:normAutofit/>
          </a:bodyPr>
          <a:lstStyle/>
          <a:p>
            <a:pPr>
              <a:lnSpc>
                <a:spcPct val="110000"/>
              </a:lnSpc>
            </a:pPr>
            <a:r>
              <a:rPr lang="en-US" sz="2400" dirty="0"/>
              <a:t>What does it look like? </a:t>
            </a:r>
            <a:br>
              <a:rPr lang="en-US" sz="2400" dirty="0"/>
            </a:br>
            <a:r>
              <a:rPr lang="en-US" sz="2400" dirty="0"/>
              <a:t> What are the issues?</a:t>
            </a:r>
          </a:p>
          <a:p>
            <a:pPr>
              <a:lnSpc>
                <a:spcPct val="110000"/>
              </a:lnSpc>
            </a:pPr>
            <a:r>
              <a:rPr lang="en-US" sz="2000" dirty="0"/>
              <a:t>Gordon Cleveland</a:t>
            </a:r>
            <a:br>
              <a:rPr lang="en-US" sz="2000" dirty="0"/>
            </a:br>
            <a:r>
              <a:rPr lang="en-US" sz="2000" dirty="0"/>
              <a:t>  April 4, 2024</a:t>
            </a:r>
            <a:br>
              <a:rPr lang="en-US" sz="2000" dirty="0"/>
            </a:br>
            <a:r>
              <a:rPr lang="en-US" sz="2000" dirty="0"/>
              <a:t> Winnipeg</a:t>
            </a:r>
            <a:endParaRPr lang="en-US" sz="1500" dirty="0"/>
          </a:p>
        </p:txBody>
      </p:sp>
      <p:sp>
        <p:nvSpPr>
          <p:cNvPr id="19" name="Rectangle 18">
            <a:extLst>
              <a:ext uri="{FF2B5EF4-FFF2-40B4-BE49-F238E27FC236}">
                <a16:creationId xmlns:a16="http://schemas.microsoft.com/office/drawing/2014/main" id="{803A8740-FDD5-4A54-851E-CEC119ED8A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8742"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4864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8B8BFF-ABC6-4302-9767-D2ADEE381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D5F431FD-989C-4F7B-9EF1-BDED51AED4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2" name="Rectangle 11">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7AFFF3F7-4395-4F19-BC12-8940796BE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5906" y="0"/>
            <a:ext cx="10906093"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FA5531-500C-B0EB-AF8B-840FE65B734C}"/>
              </a:ext>
            </a:extLst>
          </p:cNvPr>
          <p:cNvSpPr>
            <a:spLocks noGrp="1"/>
          </p:cNvSpPr>
          <p:nvPr>
            <p:ph type="title"/>
          </p:nvPr>
        </p:nvSpPr>
        <p:spPr>
          <a:xfrm>
            <a:off x="2250080" y="317844"/>
            <a:ext cx="8006760" cy="1518934"/>
          </a:xfrm>
        </p:spPr>
        <p:txBody>
          <a:bodyPr anchor="t">
            <a:normAutofit/>
          </a:bodyPr>
          <a:lstStyle/>
          <a:p>
            <a:pPr algn="l"/>
            <a:r>
              <a:rPr lang="en-US" sz="4300" dirty="0">
                <a:solidFill>
                  <a:schemeClr val="tx2"/>
                </a:solidFill>
              </a:rPr>
              <a:t>The “supposed” benefits of for-profit expansion</a:t>
            </a:r>
          </a:p>
        </p:txBody>
      </p:sp>
      <p:sp>
        <p:nvSpPr>
          <p:cNvPr id="18" name="Right Triangle 17">
            <a:extLst>
              <a:ext uri="{FF2B5EF4-FFF2-40B4-BE49-F238E27FC236}">
                <a16:creationId xmlns:a16="http://schemas.microsoft.com/office/drawing/2014/main" id="{0BFD2628-8E1E-4A9C-8CC0-A04332683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809734" y="808056"/>
            <a:ext cx="239869"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6FAA749-7275-9ED1-5EAD-0F49AB093663}"/>
              </a:ext>
            </a:extLst>
          </p:cNvPr>
          <p:cNvSpPr>
            <a:spLocks noGrp="1"/>
          </p:cNvSpPr>
          <p:nvPr>
            <p:ph idx="1"/>
          </p:nvPr>
        </p:nvSpPr>
        <p:spPr>
          <a:xfrm>
            <a:off x="1482636" y="2154622"/>
            <a:ext cx="9423457" cy="4046481"/>
          </a:xfrm>
        </p:spPr>
        <p:txBody>
          <a:bodyPr anchor="ctr">
            <a:noAutofit/>
          </a:bodyPr>
          <a:lstStyle/>
          <a:p>
            <a:pPr marL="457200" indent="-457200">
              <a:lnSpc>
                <a:spcPct val="110000"/>
              </a:lnSpc>
              <a:buFont typeface="+mj-lt"/>
              <a:buAutoNum type="arabicPeriod"/>
            </a:pPr>
            <a:r>
              <a:rPr lang="en-US" sz="2400" dirty="0">
                <a:solidFill>
                  <a:schemeClr val="tx2"/>
                </a:solidFill>
              </a:rPr>
              <a:t>Expansion is rapid and uses private money rather than public money. </a:t>
            </a:r>
          </a:p>
          <a:p>
            <a:pPr marL="457200" indent="-457200">
              <a:lnSpc>
                <a:spcPct val="110000"/>
              </a:lnSpc>
              <a:buFont typeface="+mj-lt"/>
              <a:buAutoNum type="arabicPeriod"/>
            </a:pPr>
            <a:r>
              <a:rPr lang="en-US" sz="2400" dirty="0">
                <a:solidFill>
                  <a:schemeClr val="tx2"/>
                </a:solidFill>
              </a:rPr>
              <a:t>For-profit child care </a:t>
            </a:r>
            <a:r>
              <a:rPr lang="en-US" sz="2400" dirty="0" err="1">
                <a:solidFill>
                  <a:schemeClr val="tx2"/>
                </a:solidFill>
              </a:rPr>
              <a:t>centres</a:t>
            </a:r>
            <a:r>
              <a:rPr lang="en-US" sz="2400" dirty="0">
                <a:solidFill>
                  <a:schemeClr val="tx2"/>
                </a:solidFill>
              </a:rPr>
              <a:t> will seek to innovate to serve consumer needs better.  </a:t>
            </a:r>
          </a:p>
          <a:p>
            <a:pPr marL="457200" indent="-457200">
              <a:lnSpc>
                <a:spcPct val="110000"/>
              </a:lnSpc>
              <a:buFont typeface="+mj-lt"/>
              <a:buAutoNum type="arabicPeriod"/>
            </a:pPr>
            <a:r>
              <a:rPr lang="en-US" sz="2400" dirty="0">
                <a:solidFill>
                  <a:schemeClr val="tx2"/>
                </a:solidFill>
              </a:rPr>
              <a:t>For-profit </a:t>
            </a:r>
            <a:r>
              <a:rPr lang="en-US" sz="2400" dirty="0" err="1">
                <a:solidFill>
                  <a:schemeClr val="tx2"/>
                </a:solidFill>
              </a:rPr>
              <a:t>centres</a:t>
            </a:r>
            <a:r>
              <a:rPr lang="en-US" sz="2400" dirty="0">
                <a:solidFill>
                  <a:schemeClr val="tx2"/>
                </a:solidFill>
              </a:rPr>
              <a:t> will have incentives to lower costs.  </a:t>
            </a:r>
          </a:p>
          <a:p>
            <a:pPr marL="457200" indent="-457200">
              <a:lnSpc>
                <a:spcPct val="110000"/>
              </a:lnSpc>
              <a:buFont typeface="+mj-lt"/>
              <a:buAutoNum type="arabicPeriod"/>
            </a:pPr>
            <a:r>
              <a:rPr lang="en-US" sz="2400" dirty="0">
                <a:solidFill>
                  <a:schemeClr val="tx2"/>
                </a:solidFill>
              </a:rPr>
              <a:t>Child care </a:t>
            </a:r>
            <a:r>
              <a:rPr lang="en-US" sz="2400" dirty="0" err="1">
                <a:solidFill>
                  <a:schemeClr val="tx2"/>
                </a:solidFill>
              </a:rPr>
              <a:t>centres</a:t>
            </a:r>
            <a:r>
              <a:rPr lang="en-US" sz="2400" dirty="0">
                <a:solidFill>
                  <a:schemeClr val="tx2"/>
                </a:solidFill>
              </a:rPr>
              <a:t> are a training ground and starting point for women entrepreneurs.  </a:t>
            </a:r>
          </a:p>
          <a:p>
            <a:pPr marL="457200" indent="-457200">
              <a:lnSpc>
                <a:spcPct val="110000"/>
              </a:lnSpc>
              <a:buFont typeface="+mj-lt"/>
              <a:buAutoNum type="arabicPeriod"/>
            </a:pPr>
            <a:r>
              <a:rPr lang="en-US" sz="2400" dirty="0">
                <a:solidFill>
                  <a:schemeClr val="tx2"/>
                </a:solidFill>
              </a:rPr>
              <a:t>Competition works to ensure good results with minimal regulation</a:t>
            </a:r>
          </a:p>
        </p:txBody>
      </p:sp>
      <p:sp>
        <p:nvSpPr>
          <p:cNvPr id="20" name="Rectangle 19">
            <a:extLst>
              <a:ext uri="{FF2B5EF4-FFF2-40B4-BE49-F238E27FC236}">
                <a16:creationId xmlns:a16="http://schemas.microsoft.com/office/drawing/2014/main" id="{D0DAE048-BF8A-4A95-8DBC-D3A926B94C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71960" y="0"/>
            <a:ext cx="32004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974598390"/>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Oval 11">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1DFA5531-500C-B0EB-AF8B-840FE65B734C}"/>
              </a:ext>
            </a:extLst>
          </p:cNvPr>
          <p:cNvSpPr>
            <a:spLocks noGrp="1"/>
          </p:cNvSpPr>
          <p:nvPr>
            <p:ph type="title"/>
          </p:nvPr>
        </p:nvSpPr>
        <p:spPr>
          <a:xfrm>
            <a:off x="2674871" y="174945"/>
            <a:ext cx="7958331" cy="1308063"/>
          </a:xfrm>
        </p:spPr>
        <p:txBody>
          <a:bodyPr anchor="b">
            <a:normAutofit/>
          </a:bodyPr>
          <a:lstStyle/>
          <a:p>
            <a:pPr algn="l"/>
            <a:r>
              <a:rPr lang="en-US" sz="4400" dirty="0">
                <a:solidFill>
                  <a:srgbClr val="1F2D29"/>
                </a:solidFill>
              </a:rPr>
              <a:t>Responses to the “supposed” benefits of for-profit expansion</a:t>
            </a:r>
          </a:p>
        </p:txBody>
      </p:sp>
      <p:sp>
        <p:nvSpPr>
          <p:cNvPr id="3" name="Content Placeholder 2">
            <a:extLst>
              <a:ext uri="{FF2B5EF4-FFF2-40B4-BE49-F238E27FC236}">
                <a16:creationId xmlns:a16="http://schemas.microsoft.com/office/drawing/2014/main" id="{16FAA749-7275-9ED1-5EAD-0F49AB093663}"/>
              </a:ext>
            </a:extLst>
          </p:cNvPr>
          <p:cNvSpPr>
            <a:spLocks noGrp="1"/>
          </p:cNvSpPr>
          <p:nvPr>
            <p:ph idx="1"/>
          </p:nvPr>
        </p:nvSpPr>
        <p:spPr>
          <a:xfrm>
            <a:off x="2133599" y="1483008"/>
            <a:ext cx="9701049" cy="5128000"/>
          </a:xfrm>
        </p:spPr>
        <p:txBody>
          <a:bodyPr anchor="t">
            <a:normAutofit fontScale="62500" lnSpcReduction="20000"/>
          </a:bodyPr>
          <a:lstStyle/>
          <a:p>
            <a:pPr marL="0" indent="0">
              <a:buNone/>
            </a:pPr>
            <a:r>
              <a:rPr lang="en-US" sz="2200" dirty="0">
                <a:solidFill>
                  <a:srgbClr val="1F2D29"/>
                </a:solidFill>
              </a:rPr>
              <a:t>1. Expansion is rapid and uses private money rather than public money. </a:t>
            </a:r>
          </a:p>
          <a:p>
            <a:r>
              <a:rPr lang="en-US" sz="3400" i="1" dirty="0">
                <a:solidFill>
                  <a:srgbClr val="1F2D29"/>
                </a:solidFill>
              </a:rPr>
              <a:t>Partly true, but also the source of losing control of the child care system (see Australia, New Zealand, Norway). Child care assets will be private, not in public or non-profit hands.</a:t>
            </a:r>
            <a:endParaRPr lang="en-US" sz="3400" dirty="0">
              <a:solidFill>
                <a:srgbClr val="1F2D29"/>
              </a:solidFill>
            </a:endParaRPr>
          </a:p>
          <a:p>
            <a:pPr marL="0" indent="0">
              <a:buNone/>
            </a:pPr>
            <a:r>
              <a:rPr lang="en-US" sz="2200" dirty="0">
                <a:solidFill>
                  <a:srgbClr val="1F2D29"/>
                </a:solidFill>
              </a:rPr>
              <a:t>2. For-profit child care </a:t>
            </a:r>
            <a:r>
              <a:rPr lang="en-US" sz="2200" dirty="0" err="1">
                <a:solidFill>
                  <a:srgbClr val="1F2D29"/>
                </a:solidFill>
              </a:rPr>
              <a:t>centres</a:t>
            </a:r>
            <a:r>
              <a:rPr lang="en-US" sz="2200" dirty="0">
                <a:solidFill>
                  <a:srgbClr val="1F2D29"/>
                </a:solidFill>
              </a:rPr>
              <a:t> will seek to innovate to serve consumer needs better.  </a:t>
            </a:r>
          </a:p>
          <a:p>
            <a:r>
              <a:rPr lang="en-US" sz="3400" i="1" dirty="0">
                <a:solidFill>
                  <a:srgbClr val="1F2D29"/>
                </a:solidFill>
              </a:rPr>
              <a:t>The service model for providing quality child care is pretty well established.  The types of innovation that are needed are not strongly related to profit incentives.   Not-for-profits might well be better innovators.</a:t>
            </a:r>
            <a:endParaRPr lang="en-US" sz="3400" dirty="0">
              <a:solidFill>
                <a:srgbClr val="1F2D29"/>
              </a:solidFill>
            </a:endParaRPr>
          </a:p>
          <a:p>
            <a:pPr marL="0" indent="0">
              <a:buNone/>
            </a:pPr>
            <a:r>
              <a:rPr lang="en-US" sz="2200" dirty="0">
                <a:solidFill>
                  <a:srgbClr val="1F2D29"/>
                </a:solidFill>
              </a:rPr>
              <a:t>3. Seeking profits, for-profit </a:t>
            </a:r>
            <a:r>
              <a:rPr lang="en-US" sz="2200" dirty="0" err="1">
                <a:solidFill>
                  <a:srgbClr val="1F2D29"/>
                </a:solidFill>
              </a:rPr>
              <a:t>centres</a:t>
            </a:r>
            <a:r>
              <a:rPr lang="en-US" sz="2200" dirty="0">
                <a:solidFill>
                  <a:srgbClr val="1F2D29"/>
                </a:solidFill>
              </a:rPr>
              <a:t> will have incentives to lower costs.  </a:t>
            </a:r>
          </a:p>
          <a:p>
            <a:r>
              <a:rPr lang="en-US" sz="3400" i="1" dirty="0">
                <a:solidFill>
                  <a:srgbClr val="1F2D29"/>
                </a:solidFill>
              </a:rPr>
              <a:t>Most of the ways in which costs can readily be lowered are negative for quality in child care.  Further, international examples provide little reason to believe that for-profit operators will have lower costs.</a:t>
            </a:r>
          </a:p>
        </p:txBody>
      </p:sp>
    </p:spTree>
    <p:extLst>
      <p:ext uri="{BB962C8B-B14F-4D97-AF65-F5344CB8AC3E}">
        <p14:creationId xmlns:p14="http://schemas.microsoft.com/office/powerpoint/2010/main" val="1248596566"/>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8B8BFF-ABC6-4302-9767-D2ADEE381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D5F431FD-989C-4F7B-9EF1-BDED51AED4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2" name="Rectangle 11">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7AFFF3F7-4395-4F19-BC12-8940796BE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5906" y="0"/>
            <a:ext cx="10906093"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01A44C-CC31-F2CA-AF5A-FE172EFE37EE}"/>
              </a:ext>
            </a:extLst>
          </p:cNvPr>
          <p:cNvSpPr>
            <a:spLocks noGrp="1"/>
          </p:cNvSpPr>
          <p:nvPr>
            <p:ph type="title"/>
          </p:nvPr>
        </p:nvSpPr>
        <p:spPr>
          <a:xfrm>
            <a:off x="2250080" y="288458"/>
            <a:ext cx="8006760" cy="1518934"/>
          </a:xfrm>
        </p:spPr>
        <p:txBody>
          <a:bodyPr anchor="t">
            <a:normAutofit/>
          </a:bodyPr>
          <a:lstStyle/>
          <a:p>
            <a:pPr algn="l"/>
            <a:r>
              <a:rPr lang="en-US" sz="5000" dirty="0">
                <a:solidFill>
                  <a:schemeClr val="tx2"/>
                </a:solidFill>
              </a:rPr>
              <a:t>Responses (continued)</a:t>
            </a:r>
          </a:p>
        </p:txBody>
      </p:sp>
      <p:sp>
        <p:nvSpPr>
          <p:cNvPr id="18" name="Right Triangle 17">
            <a:extLst>
              <a:ext uri="{FF2B5EF4-FFF2-40B4-BE49-F238E27FC236}">
                <a16:creationId xmlns:a16="http://schemas.microsoft.com/office/drawing/2014/main" id="{0BFD2628-8E1E-4A9C-8CC0-A04332683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809734" y="808056"/>
            <a:ext cx="239869"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D78407C-66C5-EB07-A046-B1C23AC6910C}"/>
              </a:ext>
            </a:extLst>
          </p:cNvPr>
          <p:cNvSpPr>
            <a:spLocks noGrp="1"/>
          </p:cNvSpPr>
          <p:nvPr>
            <p:ph idx="1"/>
          </p:nvPr>
        </p:nvSpPr>
        <p:spPr>
          <a:xfrm>
            <a:off x="1969803" y="1779056"/>
            <a:ext cx="8566922" cy="4347813"/>
          </a:xfrm>
        </p:spPr>
        <p:txBody>
          <a:bodyPr anchor="ctr">
            <a:normAutofit fontScale="85000" lnSpcReduction="10000"/>
          </a:bodyPr>
          <a:lstStyle/>
          <a:p>
            <a:pPr marL="0" indent="0">
              <a:buNone/>
            </a:pPr>
            <a:r>
              <a:rPr lang="en-US" sz="1500" dirty="0">
                <a:solidFill>
                  <a:srgbClr val="1F2D29"/>
                </a:solidFill>
              </a:rPr>
              <a:t>4. Child care </a:t>
            </a:r>
            <a:r>
              <a:rPr lang="en-US" sz="1500" dirty="0" err="1">
                <a:solidFill>
                  <a:srgbClr val="1F2D29"/>
                </a:solidFill>
              </a:rPr>
              <a:t>centres</a:t>
            </a:r>
            <a:r>
              <a:rPr lang="en-US" sz="1500" dirty="0">
                <a:solidFill>
                  <a:srgbClr val="1F2D29"/>
                </a:solidFill>
              </a:rPr>
              <a:t> are a training ground and starting point for women entrepreneurs.  </a:t>
            </a:r>
          </a:p>
          <a:p>
            <a:pPr marL="450850" lvl="1" indent="0">
              <a:buNone/>
            </a:pPr>
            <a:r>
              <a:rPr lang="en-US" i="1" dirty="0">
                <a:solidFill>
                  <a:srgbClr val="1F2D29"/>
                </a:solidFill>
              </a:rPr>
              <a:t>There are a wide range of entrepreneurial and management roles available in not-for-profit and public providers of child care, whether in small operations or in larger multi-site organizations. Furthermore, child care in Canada needs to pursue the public interest of children and families in having good child care.  It should not seek to become a training ground for the private interest of profit maximization.</a:t>
            </a:r>
            <a:br>
              <a:rPr lang="en-US" i="1" dirty="0">
                <a:solidFill>
                  <a:srgbClr val="1F2D29"/>
                </a:solidFill>
              </a:rPr>
            </a:br>
            <a:endParaRPr lang="en-US" i="1" dirty="0">
              <a:solidFill>
                <a:srgbClr val="1F2D29"/>
              </a:solidFill>
            </a:endParaRPr>
          </a:p>
          <a:p>
            <a:pPr marL="0" indent="0">
              <a:buNone/>
            </a:pPr>
            <a:r>
              <a:rPr lang="en-US" sz="1700" dirty="0">
                <a:solidFill>
                  <a:schemeClr val="tx2"/>
                </a:solidFill>
              </a:rPr>
              <a:t>5. Competition works to ensure good results with minimal regulation</a:t>
            </a:r>
          </a:p>
          <a:p>
            <a:r>
              <a:rPr lang="en-US" i="1" dirty="0">
                <a:solidFill>
                  <a:schemeClr val="tx2"/>
                </a:solidFill>
              </a:rPr>
              <a:t>Competition is weak in child care markets because effective child care markets are small (parents do not want to travel far), because supply shortages mean parents have little power to refuse poor quality services, because in a heavily subsidized sector it is governments not the parents who is the main consumer/purchaser.  The rules have to be enforced by governments.</a:t>
            </a:r>
          </a:p>
        </p:txBody>
      </p:sp>
      <p:sp>
        <p:nvSpPr>
          <p:cNvPr id="20" name="Rectangle 19">
            <a:extLst>
              <a:ext uri="{FF2B5EF4-FFF2-40B4-BE49-F238E27FC236}">
                <a16:creationId xmlns:a16="http://schemas.microsoft.com/office/drawing/2014/main" id="{D0DAE048-BF8A-4A95-8DBC-D3A926B94C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71960" y="0"/>
            <a:ext cx="32004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359456580"/>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0214283E-D7B4-49E9-932E-D7F2A2847F1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useBgFill="1">
        <p:nvSpPr>
          <p:cNvPr id="27" name="Rectangle 26">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3" y="-1"/>
            <a:ext cx="12189867"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9FCFF961-4E84-4FD1-859C-B7F410031CB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793" y="0"/>
            <a:ext cx="4632503" cy="6858000"/>
          </a:xfrm>
          <a:prstGeom prst="rect">
            <a:avLst/>
          </a:prstGeom>
        </p:spPr>
      </p:pic>
      <p:sp>
        <p:nvSpPr>
          <p:cNvPr id="2" name="Title 1">
            <a:extLst>
              <a:ext uri="{FF2B5EF4-FFF2-40B4-BE49-F238E27FC236}">
                <a16:creationId xmlns:a16="http://schemas.microsoft.com/office/drawing/2014/main" id="{28D6BB7E-3625-E3A2-2B5E-4C4907E0634A}"/>
              </a:ext>
            </a:extLst>
          </p:cNvPr>
          <p:cNvSpPr>
            <a:spLocks noGrp="1"/>
          </p:cNvSpPr>
          <p:nvPr>
            <p:ph type="title"/>
          </p:nvPr>
        </p:nvSpPr>
        <p:spPr>
          <a:xfrm>
            <a:off x="1343381" y="458773"/>
            <a:ext cx="2888120" cy="4454554"/>
          </a:xfrm>
        </p:spPr>
        <p:txBody>
          <a:bodyPr anchor="ctr">
            <a:normAutofit fontScale="90000"/>
          </a:bodyPr>
          <a:lstStyle/>
          <a:p>
            <a:r>
              <a:rPr lang="en-US" sz="4000" dirty="0"/>
              <a:t>Public policy conclusions</a:t>
            </a:r>
            <a:br>
              <a:rPr lang="en-US" sz="3600" dirty="0"/>
            </a:br>
            <a:br>
              <a:rPr lang="en-US" sz="3600" dirty="0"/>
            </a:br>
            <a:br>
              <a:rPr lang="en-US" sz="3600" dirty="0"/>
            </a:br>
            <a:br>
              <a:rPr lang="en-US" sz="3600" dirty="0"/>
            </a:br>
            <a:br>
              <a:rPr lang="en-US" sz="3600" dirty="0"/>
            </a:br>
            <a:br>
              <a:rPr lang="en-US" sz="3600" dirty="0"/>
            </a:br>
            <a:br>
              <a:rPr lang="en-US" sz="3600" dirty="0"/>
            </a:br>
            <a:endParaRPr lang="en-US" sz="3600" dirty="0"/>
          </a:p>
        </p:txBody>
      </p:sp>
      <p:sp>
        <p:nvSpPr>
          <p:cNvPr id="31" name="Rectangle 30">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3" name="Rectangle 32">
            <a:extLst>
              <a:ext uri="{FF2B5EF4-FFF2-40B4-BE49-F238E27FC236}">
                <a16:creationId xmlns:a16="http://schemas.microsoft.com/office/drawing/2014/main" id="{DF737BB4-6553-47A8-893F-178A10C6B6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716468AB-AFE7-3D12-6D70-C776BE251480}"/>
              </a:ext>
            </a:extLst>
          </p:cNvPr>
          <p:cNvSpPr>
            <a:spLocks noGrp="1"/>
          </p:cNvSpPr>
          <p:nvPr>
            <p:ph idx="1"/>
          </p:nvPr>
        </p:nvSpPr>
        <p:spPr>
          <a:xfrm>
            <a:off x="5329969" y="647750"/>
            <a:ext cx="5850936" cy="5571066"/>
          </a:xfrm>
        </p:spPr>
        <p:txBody>
          <a:bodyPr anchor="ctr">
            <a:normAutofit lnSpcReduction="10000"/>
          </a:bodyPr>
          <a:lstStyle/>
          <a:p>
            <a:r>
              <a:rPr lang="en-US" sz="1700" dirty="0"/>
              <a:t>CWELCC will be provided by a mix of not-for-profit, public and for-profit providers.  Not-for-profit and public provision should be the substantial majority, but there will also be a substantial share of for-profit provision</a:t>
            </a:r>
          </a:p>
          <a:p>
            <a:r>
              <a:rPr lang="en-US" sz="1700" dirty="0"/>
              <a:t>We need to establish methods of “public management” or guardrails that channel the </a:t>
            </a:r>
            <a:r>
              <a:rPr lang="en-US" sz="1700" dirty="0" err="1"/>
              <a:t>behaviour</a:t>
            </a:r>
            <a:r>
              <a:rPr lang="en-US" sz="1700" dirty="0"/>
              <a:t> of all sector participants to produce desired results.</a:t>
            </a:r>
          </a:p>
          <a:p>
            <a:r>
              <a:rPr lang="en-US" sz="1700" dirty="0"/>
              <a:t>Fixed fees, wage grids, special supports to expansion in not-for-profit and public sectors, operational funding arrangements that encourage hiring of experienced, credentialled educators, supports for quality programming, financial accountability so that public funds are spent wisely, limits on the transfers of child care assets, limits on the expansion of big-box chains and percent for-profits.</a:t>
            </a:r>
          </a:p>
          <a:p>
            <a:r>
              <a:rPr lang="en-US" sz="1700" dirty="0"/>
              <a:t>THANK YOU! (THE END)  </a:t>
            </a:r>
          </a:p>
        </p:txBody>
      </p:sp>
      <p:pic>
        <p:nvPicPr>
          <p:cNvPr id="7" name="Picture 6" descr="A couple of young boys sitting on a bench&#10;&#10;Description automatically generated">
            <a:extLst>
              <a:ext uri="{FF2B5EF4-FFF2-40B4-BE49-F238E27FC236}">
                <a16:creationId xmlns:a16="http://schemas.microsoft.com/office/drawing/2014/main" id="{8CB626BF-F35E-117E-EA0C-3D0A2BF5561B}"/>
              </a:ext>
            </a:extLst>
          </p:cNvPr>
          <p:cNvPicPr>
            <a:picLocks noChangeAspect="1"/>
          </p:cNvPicPr>
          <p:nvPr/>
        </p:nvPicPr>
        <p:blipFill>
          <a:blip r:embed="rId3"/>
          <a:stretch>
            <a:fillRect/>
          </a:stretch>
        </p:blipFill>
        <p:spPr>
          <a:xfrm>
            <a:off x="1073141" y="2082488"/>
            <a:ext cx="3247866" cy="4720185"/>
          </a:xfrm>
          <a:prstGeom prst="rect">
            <a:avLst/>
          </a:prstGeom>
        </p:spPr>
      </p:pic>
    </p:spTree>
    <p:extLst>
      <p:ext uri="{BB962C8B-B14F-4D97-AF65-F5344CB8AC3E}">
        <p14:creationId xmlns:p14="http://schemas.microsoft.com/office/powerpoint/2010/main" val="4190327146"/>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214283E-D7B4-49E9-932E-D7F2A2847F1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useBgFill="1">
        <p:nvSpPr>
          <p:cNvPr id="10" name="Rectangle 9">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3" y="-1"/>
            <a:ext cx="12189867"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FCFF961-4E84-4FD1-859C-B7F410031CB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793" y="0"/>
            <a:ext cx="4632503" cy="6858000"/>
          </a:xfrm>
          <a:prstGeom prst="rect">
            <a:avLst/>
          </a:prstGeom>
        </p:spPr>
      </p:pic>
      <p:sp>
        <p:nvSpPr>
          <p:cNvPr id="2" name="Title 1">
            <a:extLst>
              <a:ext uri="{FF2B5EF4-FFF2-40B4-BE49-F238E27FC236}">
                <a16:creationId xmlns:a16="http://schemas.microsoft.com/office/drawing/2014/main" id="{18070595-CE5B-401D-6FBB-66FEFB89A684}"/>
              </a:ext>
            </a:extLst>
          </p:cNvPr>
          <p:cNvSpPr>
            <a:spLocks noGrp="1"/>
          </p:cNvSpPr>
          <p:nvPr>
            <p:ph type="title"/>
          </p:nvPr>
        </p:nvSpPr>
        <p:spPr>
          <a:xfrm>
            <a:off x="1389300" y="1201723"/>
            <a:ext cx="2888120" cy="4454554"/>
          </a:xfrm>
        </p:spPr>
        <p:txBody>
          <a:bodyPr anchor="ctr">
            <a:normAutofit/>
          </a:bodyPr>
          <a:lstStyle/>
          <a:p>
            <a:r>
              <a:rPr lang="en-US" sz="3600"/>
              <a:t>Canada: How Much For-Profit Child Care?</a:t>
            </a:r>
            <a:endParaRPr lang="en-US" sz="3600" dirty="0"/>
          </a:p>
        </p:txBody>
      </p:sp>
      <p:sp>
        <p:nvSpPr>
          <p:cNvPr id="14" name="Rectangle 13">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DF737BB4-6553-47A8-893F-178A10C6B6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 name="Content Placeholder 2">
            <a:extLst>
              <a:ext uri="{FF2B5EF4-FFF2-40B4-BE49-F238E27FC236}">
                <a16:creationId xmlns:a16="http://schemas.microsoft.com/office/drawing/2014/main" id="{77B27BF1-6CDB-873B-9B39-5B3D928FAF84}"/>
              </a:ext>
            </a:extLst>
          </p:cNvPr>
          <p:cNvSpPr>
            <a:spLocks noGrp="1"/>
          </p:cNvSpPr>
          <p:nvPr>
            <p:ph idx="1"/>
          </p:nvPr>
        </p:nvSpPr>
        <p:spPr>
          <a:xfrm>
            <a:off x="4654296" y="267629"/>
            <a:ext cx="6526609" cy="6233532"/>
          </a:xfrm>
        </p:spPr>
        <p:txBody>
          <a:bodyPr anchor="ctr">
            <a:noAutofit/>
          </a:bodyPr>
          <a:lstStyle/>
          <a:p>
            <a:pPr>
              <a:lnSpc>
                <a:spcPct val="110000"/>
              </a:lnSpc>
            </a:pPr>
            <a:r>
              <a:rPr lang="en-US" sz="3200" dirty="0"/>
              <a:t>29%?</a:t>
            </a:r>
            <a:r>
              <a:rPr lang="en-US" sz="2400" dirty="0"/>
              <a:t> </a:t>
            </a:r>
          </a:p>
          <a:p>
            <a:pPr>
              <a:lnSpc>
                <a:spcPct val="110000"/>
              </a:lnSpc>
            </a:pPr>
            <a:r>
              <a:rPr lang="en-US" sz="2400" dirty="0"/>
              <a:t>In 2021, 29% of </a:t>
            </a:r>
            <a:r>
              <a:rPr lang="en-US" sz="2400" dirty="0" err="1"/>
              <a:t>centre</a:t>
            </a:r>
            <a:r>
              <a:rPr lang="en-US" sz="2400" dirty="0"/>
              <a:t> spaces were for-profit (for children 0-12 years).  About 400,000 spaces out of 1.4 million.</a:t>
            </a:r>
          </a:p>
          <a:p>
            <a:pPr>
              <a:lnSpc>
                <a:spcPct val="110000"/>
              </a:lnSpc>
            </a:pPr>
            <a:r>
              <a:rPr lang="en-US" sz="2400" dirty="0"/>
              <a:t>It was 30% in 1992. Down to 20% in 2004. Rising to 29% in 2021.  </a:t>
            </a:r>
          </a:p>
          <a:p>
            <a:pPr>
              <a:lnSpc>
                <a:spcPct val="110000"/>
              </a:lnSpc>
            </a:pPr>
            <a:endParaRPr lang="en-US" sz="3200" dirty="0"/>
          </a:p>
        </p:txBody>
      </p:sp>
    </p:spTree>
    <p:extLst>
      <p:ext uri="{BB962C8B-B14F-4D97-AF65-F5344CB8AC3E}">
        <p14:creationId xmlns:p14="http://schemas.microsoft.com/office/powerpoint/2010/main" val="401284842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DD198664-99F1-44BC-BBCD-4265763F5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hart 4">
            <a:extLst>
              <a:ext uri="{FF2B5EF4-FFF2-40B4-BE49-F238E27FC236}">
                <a16:creationId xmlns:a16="http://schemas.microsoft.com/office/drawing/2014/main" id="{218C90D5-1FEA-2704-C395-DDC2F252139F}"/>
              </a:ext>
            </a:extLst>
          </p:cNvPr>
          <p:cNvGraphicFramePr/>
          <p:nvPr>
            <p:extLst>
              <p:ext uri="{D42A27DB-BD31-4B8C-83A1-F6EECF244321}">
                <p14:modId xmlns:p14="http://schemas.microsoft.com/office/powerpoint/2010/main" val="2714014376"/>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0631260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8B8BFF-ABC6-4302-9767-D2ADEE381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D5F431FD-989C-4F7B-9EF1-BDED51AED4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2" name="Rectangle 11">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7AFFF3F7-4395-4F19-BC12-8940796BE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5906" y="0"/>
            <a:ext cx="10906093"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CCB419-E0B6-D4B1-E7D2-465D730D9DA9}"/>
              </a:ext>
            </a:extLst>
          </p:cNvPr>
          <p:cNvSpPr>
            <a:spLocks noGrp="1"/>
          </p:cNvSpPr>
          <p:nvPr>
            <p:ph type="title"/>
          </p:nvPr>
        </p:nvSpPr>
        <p:spPr>
          <a:xfrm>
            <a:off x="2250081" y="808056"/>
            <a:ext cx="8006760" cy="1518934"/>
          </a:xfrm>
        </p:spPr>
        <p:txBody>
          <a:bodyPr anchor="t">
            <a:normAutofit/>
          </a:bodyPr>
          <a:lstStyle/>
          <a:p>
            <a:pPr algn="l"/>
            <a:r>
              <a:rPr lang="en-US" sz="5000" dirty="0">
                <a:solidFill>
                  <a:schemeClr val="tx2"/>
                </a:solidFill>
              </a:rPr>
              <a:t>How much for-profit child care?</a:t>
            </a:r>
          </a:p>
        </p:txBody>
      </p:sp>
      <p:sp>
        <p:nvSpPr>
          <p:cNvPr id="18" name="Right Triangle 17">
            <a:extLst>
              <a:ext uri="{FF2B5EF4-FFF2-40B4-BE49-F238E27FC236}">
                <a16:creationId xmlns:a16="http://schemas.microsoft.com/office/drawing/2014/main" id="{0BFD2628-8E1E-4A9C-8CC0-A04332683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809734" y="808056"/>
            <a:ext cx="239869"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94C4B6-DF0F-5E90-779C-078E8313EF05}"/>
              </a:ext>
            </a:extLst>
          </p:cNvPr>
          <p:cNvSpPr>
            <a:spLocks noGrp="1"/>
          </p:cNvSpPr>
          <p:nvPr>
            <p:ph idx="1"/>
          </p:nvPr>
        </p:nvSpPr>
        <p:spPr>
          <a:xfrm>
            <a:off x="2250080" y="2667661"/>
            <a:ext cx="8006760" cy="3849668"/>
          </a:xfrm>
        </p:spPr>
        <p:txBody>
          <a:bodyPr anchor="ctr">
            <a:normAutofit fontScale="92500"/>
          </a:bodyPr>
          <a:lstStyle/>
          <a:p>
            <a:pPr>
              <a:lnSpc>
                <a:spcPct val="110000"/>
              </a:lnSpc>
            </a:pPr>
            <a:r>
              <a:rPr lang="en-US" sz="3200" dirty="0"/>
              <a:t>52%?</a:t>
            </a:r>
          </a:p>
          <a:p>
            <a:pPr>
              <a:lnSpc>
                <a:spcPct val="110000"/>
              </a:lnSpc>
            </a:pPr>
            <a:r>
              <a:rPr lang="en-US" sz="2400" dirty="0"/>
              <a:t>Look only at full-day child care and the picture looks different again</a:t>
            </a:r>
          </a:p>
          <a:p>
            <a:pPr lvl="1">
              <a:lnSpc>
                <a:spcPct val="110000"/>
              </a:lnSpc>
            </a:pPr>
            <a:r>
              <a:rPr lang="en-US" sz="2400" dirty="0"/>
              <a:t>Full-day child care excludes part-day preschools and before-and-after school care for kindergarten and above</a:t>
            </a:r>
          </a:p>
          <a:p>
            <a:pPr lvl="1">
              <a:lnSpc>
                <a:spcPct val="110000"/>
              </a:lnSpc>
            </a:pPr>
            <a:r>
              <a:rPr lang="en-US" sz="2400" dirty="0"/>
              <a:t>In 2021, in </a:t>
            </a:r>
            <a:r>
              <a:rPr lang="en-US" sz="2400" dirty="0" err="1"/>
              <a:t>centre</a:t>
            </a:r>
            <a:r>
              <a:rPr lang="en-US" sz="2400" dirty="0"/>
              <a:t>-based full-day spaces, for-profit child care accounted for 52% of spaces (vs. 12% for part-day spaces).</a:t>
            </a:r>
          </a:p>
          <a:p>
            <a:endParaRPr lang="en-US" dirty="0">
              <a:solidFill>
                <a:schemeClr val="tx2"/>
              </a:solidFill>
            </a:endParaRPr>
          </a:p>
        </p:txBody>
      </p:sp>
      <p:sp>
        <p:nvSpPr>
          <p:cNvPr id="20" name="Rectangle 19">
            <a:extLst>
              <a:ext uri="{FF2B5EF4-FFF2-40B4-BE49-F238E27FC236}">
                <a16:creationId xmlns:a16="http://schemas.microsoft.com/office/drawing/2014/main" id="{D0DAE048-BF8A-4A95-8DBC-D3A926B94C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71960" y="0"/>
            <a:ext cx="32004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83558026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0214283E-D7B4-49E9-932E-D7F2A2847F1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useBgFill="1">
        <p:nvSpPr>
          <p:cNvPr id="16" name="Rectangle 15">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3" y="-1"/>
            <a:ext cx="12189867"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9FCFF961-4E84-4FD1-859C-B7F410031CB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793" y="0"/>
            <a:ext cx="4632503" cy="6858000"/>
          </a:xfrm>
          <a:prstGeom prst="rect">
            <a:avLst/>
          </a:prstGeom>
        </p:spPr>
      </p:pic>
      <p:sp>
        <p:nvSpPr>
          <p:cNvPr id="2" name="Title 1">
            <a:extLst>
              <a:ext uri="{FF2B5EF4-FFF2-40B4-BE49-F238E27FC236}">
                <a16:creationId xmlns:a16="http://schemas.microsoft.com/office/drawing/2014/main" id="{18070595-CE5B-401D-6FBB-66FEFB89A684}"/>
              </a:ext>
            </a:extLst>
          </p:cNvPr>
          <p:cNvSpPr>
            <a:spLocks noGrp="1"/>
          </p:cNvSpPr>
          <p:nvPr>
            <p:ph type="title"/>
          </p:nvPr>
        </p:nvSpPr>
        <p:spPr>
          <a:xfrm>
            <a:off x="1389300" y="1201723"/>
            <a:ext cx="2888120" cy="4454554"/>
          </a:xfrm>
        </p:spPr>
        <p:txBody>
          <a:bodyPr anchor="ctr">
            <a:normAutofit/>
          </a:bodyPr>
          <a:lstStyle/>
          <a:p>
            <a:r>
              <a:rPr lang="en-US" sz="4000" dirty="0"/>
              <a:t>Details in Ontario</a:t>
            </a:r>
            <a:br>
              <a:rPr lang="en-US" sz="4000" dirty="0"/>
            </a:br>
            <a:r>
              <a:rPr lang="en-US" sz="2200" dirty="0"/>
              <a:t>Multi-site group = a group of 5 or more </a:t>
            </a:r>
            <a:r>
              <a:rPr lang="en-US" sz="2200" dirty="0" err="1"/>
              <a:t>centres</a:t>
            </a:r>
            <a:r>
              <a:rPr lang="en-US" sz="2200" dirty="0"/>
              <a:t> with same </a:t>
            </a:r>
            <a:r>
              <a:rPr lang="en-US" sz="2200" dirty="0" err="1"/>
              <a:t>licence</a:t>
            </a:r>
            <a:r>
              <a:rPr lang="en-US" sz="2200" dirty="0"/>
              <a:t> holder</a:t>
            </a:r>
            <a:br>
              <a:rPr lang="en-US" sz="4000" dirty="0"/>
            </a:br>
            <a:endParaRPr lang="en-US" sz="4000" dirty="0"/>
          </a:p>
        </p:txBody>
      </p:sp>
      <p:sp>
        <p:nvSpPr>
          <p:cNvPr id="20" name="Rectangle 19">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DF737BB4-6553-47A8-893F-178A10C6B6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 name="Content Placeholder 2">
            <a:extLst>
              <a:ext uri="{FF2B5EF4-FFF2-40B4-BE49-F238E27FC236}">
                <a16:creationId xmlns:a16="http://schemas.microsoft.com/office/drawing/2014/main" id="{77B27BF1-6CDB-873B-9B39-5B3D928FAF84}"/>
              </a:ext>
            </a:extLst>
          </p:cNvPr>
          <p:cNvSpPr>
            <a:spLocks noGrp="1"/>
          </p:cNvSpPr>
          <p:nvPr>
            <p:ph idx="1"/>
          </p:nvPr>
        </p:nvSpPr>
        <p:spPr>
          <a:xfrm>
            <a:off x="4805082" y="322729"/>
            <a:ext cx="6562165" cy="6113930"/>
          </a:xfrm>
        </p:spPr>
        <p:txBody>
          <a:bodyPr anchor="ctr">
            <a:normAutofit fontScale="85000" lnSpcReduction="20000"/>
          </a:bodyPr>
          <a:lstStyle/>
          <a:p>
            <a:pPr>
              <a:lnSpc>
                <a:spcPct val="110000"/>
              </a:lnSpc>
            </a:pPr>
            <a:r>
              <a:rPr lang="en-US" sz="2400" dirty="0"/>
              <a:t>In 2021, Ontario had about 150 non-profit or public multi-site groups.  These were about 64% of all NP or P </a:t>
            </a:r>
            <a:r>
              <a:rPr lang="en-US" sz="2400" dirty="0" err="1"/>
              <a:t>centres</a:t>
            </a:r>
            <a:r>
              <a:rPr lang="en-US" sz="2400" dirty="0"/>
              <a:t> </a:t>
            </a:r>
          </a:p>
          <a:p>
            <a:pPr>
              <a:lnSpc>
                <a:spcPct val="110000"/>
              </a:lnSpc>
            </a:pPr>
            <a:r>
              <a:rPr lang="en-US" sz="1900" dirty="0"/>
              <a:t>E.g., YMCA of Greater Toronto 303 </a:t>
            </a:r>
            <a:r>
              <a:rPr lang="en-US" sz="1900" dirty="0" err="1"/>
              <a:t>centres</a:t>
            </a:r>
            <a:r>
              <a:rPr lang="en-US" sz="1900" dirty="0"/>
              <a:t>, PLASP 256 </a:t>
            </a:r>
            <a:r>
              <a:rPr lang="en-US" sz="1900" dirty="0" err="1"/>
              <a:t>centres</a:t>
            </a:r>
            <a:r>
              <a:rPr lang="en-US" sz="1900" dirty="0"/>
              <a:t>, YMCA of Southwestern Ontario 105 </a:t>
            </a:r>
            <a:r>
              <a:rPr lang="en-US" sz="1900" dirty="0" err="1"/>
              <a:t>centres</a:t>
            </a:r>
            <a:r>
              <a:rPr lang="en-US" sz="1900" dirty="0"/>
              <a:t>. 32 more multi-site groups with more than 15 </a:t>
            </a:r>
            <a:r>
              <a:rPr lang="en-US" sz="1900" dirty="0" err="1"/>
              <a:t>centres</a:t>
            </a:r>
            <a:r>
              <a:rPr lang="en-US" sz="1900" dirty="0"/>
              <a:t> in their groups.</a:t>
            </a:r>
          </a:p>
          <a:p>
            <a:pPr>
              <a:lnSpc>
                <a:spcPct val="110000"/>
              </a:lnSpc>
            </a:pPr>
            <a:r>
              <a:rPr lang="en-US" sz="2600" dirty="0"/>
              <a:t>Ontario had about 16 for-profit multi-site groups.  This was about 20% of all FP </a:t>
            </a:r>
            <a:r>
              <a:rPr lang="en-US" sz="2600" dirty="0" err="1"/>
              <a:t>centres</a:t>
            </a:r>
            <a:endParaRPr lang="en-US" sz="2600" dirty="0"/>
          </a:p>
          <a:p>
            <a:pPr>
              <a:lnSpc>
                <a:spcPct val="110000"/>
              </a:lnSpc>
            </a:pPr>
            <a:r>
              <a:rPr lang="en-US" sz="1900" dirty="0"/>
              <a:t>E.g., BrightPath 49 </a:t>
            </a:r>
            <a:r>
              <a:rPr lang="en-US" sz="1900" dirty="0" err="1"/>
              <a:t>centres</a:t>
            </a:r>
            <a:r>
              <a:rPr lang="en-US" sz="1900" dirty="0"/>
              <a:t>, Kids and Company 33 </a:t>
            </a:r>
            <a:r>
              <a:rPr lang="en-US" sz="1900" dirty="0" err="1"/>
              <a:t>centres</a:t>
            </a:r>
            <a:r>
              <a:rPr lang="en-US" sz="1900" dirty="0"/>
              <a:t>, 4 more groups with 10 or more for-profit </a:t>
            </a:r>
            <a:r>
              <a:rPr lang="en-US" sz="1900" dirty="0" err="1"/>
              <a:t>centres</a:t>
            </a:r>
            <a:r>
              <a:rPr lang="en-US" sz="1900" dirty="0"/>
              <a:t>.  Large majority of for-profit </a:t>
            </a:r>
            <a:r>
              <a:rPr lang="en-US" sz="1900" dirty="0" err="1"/>
              <a:t>centres</a:t>
            </a:r>
            <a:r>
              <a:rPr lang="en-US" sz="1900" dirty="0"/>
              <a:t> are sole proprietorship or fewer than 5 </a:t>
            </a:r>
            <a:r>
              <a:rPr lang="en-US" sz="1900" dirty="0" err="1"/>
              <a:t>centres</a:t>
            </a:r>
            <a:r>
              <a:rPr lang="en-US" sz="1900" dirty="0"/>
              <a:t> in group. </a:t>
            </a:r>
          </a:p>
          <a:p>
            <a:pPr>
              <a:lnSpc>
                <a:spcPct val="110000"/>
              </a:lnSpc>
            </a:pPr>
            <a:r>
              <a:rPr lang="en-US" sz="1900" dirty="0"/>
              <a:t>My opinions:</a:t>
            </a:r>
          </a:p>
          <a:p>
            <a:pPr>
              <a:lnSpc>
                <a:spcPct val="110000"/>
              </a:lnSpc>
            </a:pPr>
            <a:r>
              <a:rPr lang="en-US" sz="1900" dirty="0"/>
              <a:t>Current Ontario government has adopted funding and wage policies that promote multi-site for-profit child care in contradiction to its CWELCC obligations.  </a:t>
            </a:r>
          </a:p>
          <a:p>
            <a:pPr>
              <a:lnSpc>
                <a:spcPct val="110000"/>
              </a:lnSpc>
            </a:pPr>
            <a:r>
              <a:rPr lang="en-US" sz="1900" dirty="0"/>
              <a:t>We need to put resources into tracking expansion and </a:t>
            </a:r>
            <a:r>
              <a:rPr lang="en-US" sz="1900" dirty="0" err="1"/>
              <a:t>behaviour</a:t>
            </a:r>
            <a:r>
              <a:rPr lang="en-US" sz="1900" dirty="0"/>
              <a:t> by auspice across Canada</a:t>
            </a:r>
          </a:p>
          <a:p>
            <a:pPr>
              <a:lnSpc>
                <a:spcPct val="110000"/>
              </a:lnSpc>
            </a:pPr>
            <a:endParaRPr lang="en-US" sz="1300" dirty="0"/>
          </a:p>
        </p:txBody>
      </p:sp>
    </p:spTree>
    <p:extLst>
      <p:ext uri="{BB962C8B-B14F-4D97-AF65-F5344CB8AC3E}">
        <p14:creationId xmlns:p14="http://schemas.microsoft.com/office/powerpoint/2010/main" val="102026713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8B8BFF-ABC6-4302-9767-D2ADEE381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D5F431FD-989C-4F7B-9EF1-BDED51AED4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2" name="Rectangle 11">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7AFFF3F7-4395-4F19-BC12-8940796BE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5906" y="0"/>
            <a:ext cx="10906093"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9A02A4-3F40-67F4-DB6D-EE6F7BD6F56F}"/>
              </a:ext>
            </a:extLst>
          </p:cNvPr>
          <p:cNvSpPr>
            <a:spLocks noGrp="1"/>
          </p:cNvSpPr>
          <p:nvPr>
            <p:ph type="title"/>
          </p:nvPr>
        </p:nvSpPr>
        <p:spPr>
          <a:xfrm>
            <a:off x="2213739" y="568187"/>
            <a:ext cx="8006760" cy="1518934"/>
          </a:xfrm>
        </p:spPr>
        <p:txBody>
          <a:bodyPr anchor="t">
            <a:normAutofit fontScale="90000"/>
          </a:bodyPr>
          <a:lstStyle/>
          <a:p>
            <a:pPr algn="l"/>
            <a:r>
              <a:rPr lang="en-US" sz="5000" dirty="0">
                <a:solidFill>
                  <a:schemeClr val="tx2"/>
                </a:solidFill>
              </a:rPr>
              <a:t>International examples warn of dangers of for-profit expansion</a:t>
            </a:r>
          </a:p>
        </p:txBody>
      </p:sp>
      <p:sp>
        <p:nvSpPr>
          <p:cNvPr id="18" name="Right Triangle 17">
            <a:extLst>
              <a:ext uri="{FF2B5EF4-FFF2-40B4-BE49-F238E27FC236}">
                <a16:creationId xmlns:a16="http://schemas.microsoft.com/office/drawing/2014/main" id="{0BFD2628-8E1E-4A9C-8CC0-A04332683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809734" y="808056"/>
            <a:ext cx="239869"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CA46CC7-1688-8705-84C9-40EECB33D6E9}"/>
              </a:ext>
            </a:extLst>
          </p:cNvPr>
          <p:cNvSpPr>
            <a:spLocks noGrp="1"/>
          </p:cNvSpPr>
          <p:nvPr>
            <p:ph idx="1"/>
          </p:nvPr>
        </p:nvSpPr>
        <p:spPr>
          <a:xfrm>
            <a:off x="2247949" y="1928813"/>
            <a:ext cx="8008891" cy="4121131"/>
          </a:xfrm>
        </p:spPr>
        <p:txBody>
          <a:bodyPr anchor="ctr">
            <a:normAutofit fontScale="77500" lnSpcReduction="20000"/>
          </a:bodyPr>
          <a:lstStyle/>
          <a:p>
            <a:r>
              <a:rPr lang="en-US" dirty="0">
                <a:solidFill>
                  <a:schemeClr val="tx2"/>
                </a:solidFill>
              </a:rPr>
              <a:t>When there are supply shortages and substantial public funding and weak controls, large for-profits have expanded rapidly.  With negative consequences.</a:t>
            </a:r>
          </a:p>
          <a:p>
            <a:r>
              <a:rPr lang="en-US" dirty="0">
                <a:solidFill>
                  <a:schemeClr val="tx2"/>
                </a:solidFill>
              </a:rPr>
              <a:t>Australia – virtually all the expansion of long day care for 10 years has been in the for-profit sector. Facilitated by absence of fee controls and demand-side funding.  About 70% of </a:t>
            </a:r>
            <a:r>
              <a:rPr lang="en-US" dirty="0" err="1">
                <a:solidFill>
                  <a:schemeClr val="tx2"/>
                </a:solidFill>
              </a:rPr>
              <a:t>centre</a:t>
            </a:r>
            <a:r>
              <a:rPr lang="en-US" dirty="0">
                <a:solidFill>
                  <a:schemeClr val="tx2"/>
                </a:solidFill>
              </a:rPr>
              <a:t> spaces are for-profit. The average fee is now about $135 per day.  Despite substantial subsidies, most families only use about 3 days a week.</a:t>
            </a:r>
          </a:p>
          <a:p>
            <a:r>
              <a:rPr lang="en-US" dirty="0">
                <a:solidFill>
                  <a:schemeClr val="tx2"/>
                </a:solidFill>
              </a:rPr>
              <a:t>New Zealand – Supply-side funded but no fixed fees.  Progressive curriculum. But now the least affordable child care amongst OECD countries. Now 74% of education and care services are for-profit with a lot of big-box child care</a:t>
            </a:r>
          </a:p>
          <a:p>
            <a:r>
              <a:rPr lang="en-US" dirty="0">
                <a:solidFill>
                  <a:schemeClr val="tx2"/>
                </a:solidFill>
              </a:rPr>
              <a:t>Norway – known for its good child care system. But after 2003, Norway needed rapid expansion to provide child care as entitlement.  Market share of six largest for-profit chains rose from 11% to 32% in about 10 years.  Weak regulation and blindness to auspice issues.</a:t>
            </a:r>
          </a:p>
        </p:txBody>
      </p:sp>
      <p:sp>
        <p:nvSpPr>
          <p:cNvPr id="20" name="Rectangle 19">
            <a:extLst>
              <a:ext uri="{FF2B5EF4-FFF2-40B4-BE49-F238E27FC236}">
                <a16:creationId xmlns:a16="http://schemas.microsoft.com/office/drawing/2014/main" id="{D0DAE048-BF8A-4A95-8DBC-D3A926B94C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71960" y="0"/>
            <a:ext cx="32004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108468958"/>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214283E-D7B4-49E9-932E-D7F2A2847F1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useBgFill="1">
        <p:nvSpPr>
          <p:cNvPr id="10" name="Rectangle 9">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3" y="-1"/>
            <a:ext cx="12189867"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FCFF961-4E84-4FD1-859C-B7F410031CB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793" y="0"/>
            <a:ext cx="4632503" cy="6858000"/>
          </a:xfrm>
          <a:prstGeom prst="rect">
            <a:avLst/>
          </a:prstGeom>
        </p:spPr>
      </p:pic>
      <p:sp>
        <p:nvSpPr>
          <p:cNvPr id="2" name="Title 1">
            <a:extLst>
              <a:ext uri="{FF2B5EF4-FFF2-40B4-BE49-F238E27FC236}">
                <a16:creationId xmlns:a16="http://schemas.microsoft.com/office/drawing/2014/main" id="{7E10CFCA-B94D-C526-CDD2-49074D97E371}"/>
              </a:ext>
            </a:extLst>
          </p:cNvPr>
          <p:cNvSpPr>
            <a:spLocks noGrp="1"/>
          </p:cNvSpPr>
          <p:nvPr>
            <p:ph type="title"/>
          </p:nvPr>
        </p:nvSpPr>
        <p:spPr>
          <a:xfrm>
            <a:off x="1389300" y="1201723"/>
            <a:ext cx="2888120" cy="4454554"/>
          </a:xfrm>
        </p:spPr>
        <p:txBody>
          <a:bodyPr anchor="ctr">
            <a:normAutofit/>
          </a:bodyPr>
          <a:lstStyle/>
          <a:p>
            <a:r>
              <a:rPr lang="en-US" sz="3600" dirty="0"/>
              <a:t>Quality is a key issue</a:t>
            </a:r>
          </a:p>
        </p:txBody>
      </p:sp>
      <p:sp>
        <p:nvSpPr>
          <p:cNvPr id="14" name="Rectangle 13">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DF737BB4-6553-47A8-893F-178A10C6B6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911D0D61-B3A7-658F-91E0-36AAD7D44093}"/>
              </a:ext>
            </a:extLst>
          </p:cNvPr>
          <p:cNvSpPr>
            <a:spLocks noGrp="1"/>
          </p:cNvSpPr>
          <p:nvPr>
            <p:ph idx="1"/>
          </p:nvPr>
        </p:nvSpPr>
        <p:spPr>
          <a:xfrm>
            <a:off x="5329969" y="647750"/>
            <a:ext cx="5850936" cy="5571066"/>
          </a:xfrm>
        </p:spPr>
        <p:txBody>
          <a:bodyPr anchor="ctr">
            <a:normAutofit/>
          </a:bodyPr>
          <a:lstStyle/>
          <a:p>
            <a:r>
              <a:rPr lang="en-US" sz="1800" dirty="0"/>
              <a:t>Much of my research with colleagues on auspice (and that of other researchers) has focused on quality</a:t>
            </a:r>
          </a:p>
          <a:p>
            <a:r>
              <a:rPr lang="en-US" sz="1800" dirty="0"/>
              <a:t>City of Toronto (2008): consistent and substantial quality differences between commercial, not-for-profit and public providers of child care.   Linked to wages and staff qualifications.</a:t>
            </a:r>
          </a:p>
          <a:p>
            <a:r>
              <a:rPr lang="en-US" sz="1800" dirty="0" err="1"/>
              <a:t>Grandir</a:t>
            </a:r>
            <a:r>
              <a:rPr lang="en-US" sz="1800" dirty="0"/>
              <a:t> </a:t>
            </a:r>
            <a:r>
              <a:rPr lang="en-US" sz="1800" dirty="0" err="1"/>
              <a:t>en</a:t>
            </a:r>
            <a:r>
              <a:rPr lang="en-US" sz="1800" dirty="0"/>
              <a:t> </a:t>
            </a:r>
            <a:r>
              <a:rPr lang="en-US" sz="1800" dirty="0" err="1"/>
              <a:t>Qualité</a:t>
            </a:r>
            <a:r>
              <a:rPr lang="en-US" sz="1800" dirty="0"/>
              <a:t> (2003 study) – a consistent 10% quality advantage for CPEs relative to for-profit </a:t>
            </a:r>
            <a:r>
              <a:rPr lang="en-US" sz="1800" dirty="0" err="1"/>
              <a:t>garderies</a:t>
            </a:r>
            <a:r>
              <a:rPr lang="en-US" sz="1800" dirty="0"/>
              <a:t>, even holding other quality-related factors constant.</a:t>
            </a:r>
          </a:p>
          <a:p>
            <a:r>
              <a:rPr lang="en-US" sz="1800" dirty="0"/>
              <a:t>Thick and thin markets (2009) – using Canada-wide </a:t>
            </a:r>
            <a:r>
              <a:rPr lang="en-US" sz="1800" i="1" dirty="0"/>
              <a:t>You Bet I Care! </a:t>
            </a:r>
            <a:r>
              <a:rPr lang="en-US" sz="1800" dirty="0"/>
              <a:t>data showed that thick markets facilitate the not-for-profit quality advantage</a:t>
            </a:r>
          </a:p>
        </p:txBody>
      </p:sp>
      <p:pic>
        <p:nvPicPr>
          <p:cNvPr id="5" name="Picture 4">
            <a:extLst>
              <a:ext uri="{FF2B5EF4-FFF2-40B4-BE49-F238E27FC236}">
                <a16:creationId xmlns:a16="http://schemas.microsoft.com/office/drawing/2014/main" id="{10564DB5-7127-26F1-31CB-ED40244C769A}"/>
              </a:ext>
            </a:extLst>
          </p:cNvPr>
          <p:cNvPicPr>
            <a:picLocks noChangeAspect="1"/>
          </p:cNvPicPr>
          <p:nvPr/>
        </p:nvPicPr>
        <p:blipFill>
          <a:blip r:embed="rId3"/>
          <a:stretch>
            <a:fillRect/>
          </a:stretch>
        </p:blipFill>
        <p:spPr>
          <a:xfrm>
            <a:off x="1770224" y="4086224"/>
            <a:ext cx="2007785" cy="2598309"/>
          </a:xfrm>
          <a:prstGeom prst="rect">
            <a:avLst/>
          </a:prstGeom>
        </p:spPr>
      </p:pic>
      <p:pic>
        <p:nvPicPr>
          <p:cNvPr id="7" name="Picture 6">
            <a:extLst>
              <a:ext uri="{FF2B5EF4-FFF2-40B4-BE49-F238E27FC236}">
                <a16:creationId xmlns:a16="http://schemas.microsoft.com/office/drawing/2014/main" id="{06383139-155D-00BB-4D6E-C9F80EA0E4A3}"/>
              </a:ext>
            </a:extLst>
          </p:cNvPr>
          <p:cNvPicPr>
            <a:picLocks noChangeAspect="1"/>
          </p:cNvPicPr>
          <p:nvPr/>
        </p:nvPicPr>
        <p:blipFill>
          <a:blip r:embed="rId4"/>
          <a:stretch>
            <a:fillRect/>
          </a:stretch>
        </p:blipFill>
        <p:spPr>
          <a:xfrm>
            <a:off x="1715017" y="0"/>
            <a:ext cx="2179758" cy="2820863"/>
          </a:xfrm>
          <a:prstGeom prst="rect">
            <a:avLst/>
          </a:prstGeom>
        </p:spPr>
      </p:pic>
    </p:spTree>
    <p:extLst>
      <p:ext uri="{BB962C8B-B14F-4D97-AF65-F5344CB8AC3E}">
        <p14:creationId xmlns:p14="http://schemas.microsoft.com/office/powerpoint/2010/main" val="77141965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4" name="Oval 33">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017A7BB2-26CF-79C8-B5FA-80A64F689AA9}"/>
              </a:ext>
            </a:extLst>
          </p:cNvPr>
          <p:cNvSpPr>
            <a:spLocks noGrp="1"/>
          </p:cNvSpPr>
          <p:nvPr>
            <p:ph type="title"/>
          </p:nvPr>
        </p:nvSpPr>
        <p:spPr>
          <a:xfrm>
            <a:off x="1770109" y="524013"/>
            <a:ext cx="8491156" cy="1308063"/>
          </a:xfrm>
        </p:spPr>
        <p:txBody>
          <a:bodyPr anchor="b">
            <a:normAutofit fontScale="90000"/>
          </a:bodyPr>
          <a:lstStyle/>
          <a:p>
            <a:pPr algn="l"/>
            <a:r>
              <a:rPr lang="en-US" sz="4400" dirty="0">
                <a:solidFill>
                  <a:srgbClr val="1F2D29"/>
                </a:solidFill>
              </a:rPr>
              <a:t>To design the tools of “public management” we need to go further</a:t>
            </a:r>
          </a:p>
        </p:txBody>
      </p:sp>
      <p:sp>
        <p:nvSpPr>
          <p:cNvPr id="3" name="Content Placeholder 2">
            <a:extLst>
              <a:ext uri="{FF2B5EF4-FFF2-40B4-BE49-F238E27FC236}">
                <a16:creationId xmlns:a16="http://schemas.microsoft.com/office/drawing/2014/main" id="{0C266AA4-6517-F19F-54D9-AB3A74B3CB29}"/>
              </a:ext>
            </a:extLst>
          </p:cNvPr>
          <p:cNvSpPr>
            <a:spLocks noGrp="1"/>
          </p:cNvSpPr>
          <p:nvPr>
            <p:ph idx="1"/>
          </p:nvPr>
        </p:nvSpPr>
        <p:spPr>
          <a:xfrm>
            <a:off x="1770108" y="2356089"/>
            <a:ext cx="10188530" cy="4751467"/>
          </a:xfrm>
        </p:spPr>
        <p:txBody>
          <a:bodyPr anchor="t">
            <a:normAutofit fontScale="92500" lnSpcReduction="10000"/>
          </a:bodyPr>
          <a:lstStyle/>
          <a:p>
            <a:r>
              <a:rPr lang="en-US" sz="1900" dirty="0">
                <a:solidFill>
                  <a:srgbClr val="1F2D29"/>
                </a:solidFill>
              </a:rPr>
              <a:t>Other issues strongly related to auspice and the profit motive:</a:t>
            </a:r>
          </a:p>
          <a:p>
            <a:pPr lvl="1"/>
            <a:r>
              <a:rPr lang="en-US" sz="1900" dirty="0">
                <a:solidFill>
                  <a:srgbClr val="1F2D29"/>
                </a:solidFill>
              </a:rPr>
              <a:t>Location of services where the combination of need and demand is greatest</a:t>
            </a:r>
            <a:br>
              <a:rPr lang="en-US" sz="1900" dirty="0">
                <a:solidFill>
                  <a:srgbClr val="1F2D29"/>
                </a:solidFill>
              </a:rPr>
            </a:br>
            <a:r>
              <a:rPr lang="en-US" sz="1900" dirty="0">
                <a:solidFill>
                  <a:srgbClr val="1F2D29"/>
                </a:solidFill>
              </a:rPr>
              <a:t>vs.</a:t>
            </a:r>
            <a:br>
              <a:rPr lang="en-US" sz="1900" dirty="0">
                <a:solidFill>
                  <a:srgbClr val="1F2D29"/>
                </a:solidFill>
              </a:rPr>
            </a:br>
            <a:r>
              <a:rPr lang="en-US" sz="1900" dirty="0">
                <a:solidFill>
                  <a:srgbClr val="1F2D29"/>
                </a:solidFill>
              </a:rPr>
              <a:t>Location of services where profit returns are highest </a:t>
            </a:r>
          </a:p>
          <a:p>
            <a:pPr lvl="1"/>
            <a:r>
              <a:rPr lang="en-US" sz="1900" dirty="0">
                <a:solidFill>
                  <a:srgbClr val="1F2D29"/>
                </a:solidFill>
              </a:rPr>
              <a:t>Universal access for all children, with extra funding where costs are higher</a:t>
            </a:r>
            <a:br>
              <a:rPr lang="en-US" sz="1900" dirty="0">
                <a:solidFill>
                  <a:srgbClr val="1F2D29"/>
                </a:solidFill>
              </a:rPr>
            </a:br>
            <a:r>
              <a:rPr lang="en-US" sz="1900" dirty="0">
                <a:solidFill>
                  <a:srgbClr val="1F2D29"/>
                </a:solidFill>
              </a:rPr>
              <a:t>vs.</a:t>
            </a:r>
            <a:br>
              <a:rPr lang="en-US" sz="1900" dirty="0">
                <a:solidFill>
                  <a:srgbClr val="1F2D29"/>
                </a:solidFill>
              </a:rPr>
            </a:br>
            <a:r>
              <a:rPr lang="en-US" sz="1900" dirty="0">
                <a:solidFill>
                  <a:srgbClr val="1F2D29"/>
                </a:solidFill>
              </a:rPr>
              <a:t>Manipulating access so that your </a:t>
            </a:r>
            <a:r>
              <a:rPr lang="en-US" sz="1900" dirty="0" err="1">
                <a:solidFill>
                  <a:srgbClr val="1F2D29"/>
                </a:solidFill>
              </a:rPr>
              <a:t>centre</a:t>
            </a:r>
            <a:r>
              <a:rPr lang="en-US" sz="1900" dirty="0">
                <a:solidFill>
                  <a:srgbClr val="1F2D29"/>
                </a:solidFill>
              </a:rPr>
              <a:t> serves children who are easiest and cheapest to serve (“creaming”)</a:t>
            </a:r>
          </a:p>
          <a:p>
            <a:pPr lvl="1"/>
            <a:r>
              <a:rPr lang="en-US" sz="1900" dirty="0">
                <a:solidFill>
                  <a:srgbClr val="1F2D29"/>
                </a:solidFill>
              </a:rPr>
              <a:t>Fixed and guaranteed fees for parents</a:t>
            </a:r>
            <a:br>
              <a:rPr lang="en-US" sz="1900" dirty="0">
                <a:solidFill>
                  <a:srgbClr val="1F2D29"/>
                </a:solidFill>
              </a:rPr>
            </a:br>
            <a:r>
              <a:rPr lang="en-US" sz="1900" dirty="0">
                <a:solidFill>
                  <a:srgbClr val="1F2D29"/>
                </a:solidFill>
              </a:rPr>
              <a:t>vs. </a:t>
            </a:r>
            <a:br>
              <a:rPr lang="en-US" sz="1900" dirty="0">
                <a:solidFill>
                  <a:srgbClr val="1F2D29"/>
                </a:solidFill>
              </a:rPr>
            </a:br>
            <a:r>
              <a:rPr lang="en-US" sz="1900" dirty="0">
                <a:solidFill>
                  <a:srgbClr val="1F2D29"/>
                </a:solidFill>
              </a:rPr>
              <a:t>Lobbying governments to allow for supplementary fees or to switch to a tax credit so that parent fees are no longer fixed</a:t>
            </a:r>
            <a:br>
              <a:rPr lang="en-US" sz="2000" dirty="0">
                <a:solidFill>
                  <a:srgbClr val="1F2D29"/>
                </a:solidFill>
              </a:rPr>
            </a:br>
            <a:br>
              <a:rPr lang="en-US" sz="2000" dirty="0">
                <a:solidFill>
                  <a:srgbClr val="1F2D29"/>
                </a:solidFill>
              </a:rPr>
            </a:br>
            <a:endParaRPr lang="en-US" sz="1600" dirty="0">
              <a:solidFill>
                <a:srgbClr val="1F2D29"/>
              </a:solidFill>
            </a:endParaRPr>
          </a:p>
        </p:txBody>
      </p:sp>
    </p:spTree>
    <p:extLst>
      <p:ext uri="{BB962C8B-B14F-4D97-AF65-F5344CB8AC3E}">
        <p14:creationId xmlns:p14="http://schemas.microsoft.com/office/powerpoint/2010/main" val="434726077"/>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D8B8BFF-ABC6-4302-9767-D2ADEE381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D5F431FD-989C-4F7B-9EF1-BDED51AED4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22" name="Rectangle 21">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7AFFF3F7-4395-4F19-BC12-8940796BE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 name="Rectangle 23">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5906" y="0"/>
            <a:ext cx="10906093"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842A28-4387-E43A-F45A-4D5D2C6DC613}"/>
              </a:ext>
            </a:extLst>
          </p:cNvPr>
          <p:cNvSpPr>
            <a:spLocks noGrp="1"/>
          </p:cNvSpPr>
          <p:nvPr>
            <p:ph type="title"/>
          </p:nvPr>
        </p:nvSpPr>
        <p:spPr>
          <a:xfrm>
            <a:off x="1606177" y="487546"/>
            <a:ext cx="8555263" cy="1120757"/>
          </a:xfrm>
        </p:spPr>
        <p:txBody>
          <a:bodyPr anchor="t">
            <a:normAutofit/>
          </a:bodyPr>
          <a:lstStyle/>
          <a:p>
            <a:pPr algn="l"/>
            <a:r>
              <a:rPr lang="en-US" sz="5000" dirty="0">
                <a:solidFill>
                  <a:schemeClr val="tx2"/>
                </a:solidFill>
              </a:rPr>
              <a:t>Public management issues</a:t>
            </a:r>
          </a:p>
        </p:txBody>
      </p:sp>
      <p:sp>
        <p:nvSpPr>
          <p:cNvPr id="18" name="Right Triangle 17">
            <a:extLst>
              <a:ext uri="{FF2B5EF4-FFF2-40B4-BE49-F238E27FC236}">
                <a16:creationId xmlns:a16="http://schemas.microsoft.com/office/drawing/2014/main" id="{0BFD2628-8E1E-4A9C-8CC0-A04332683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809734" y="808056"/>
            <a:ext cx="239869"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6A55A46-85A9-DD69-3ACF-303069FC6BB0}"/>
              </a:ext>
            </a:extLst>
          </p:cNvPr>
          <p:cNvSpPr>
            <a:spLocks noGrp="1"/>
          </p:cNvSpPr>
          <p:nvPr>
            <p:ph idx="1"/>
          </p:nvPr>
        </p:nvSpPr>
        <p:spPr>
          <a:xfrm>
            <a:off x="1475407" y="1484507"/>
            <a:ext cx="9900465" cy="4885947"/>
          </a:xfrm>
        </p:spPr>
        <p:txBody>
          <a:bodyPr anchor="ctr">
            <a:normAutofit fontScale="70000" lnSpcReduction="20000"/>
          </a:bodyPr>
          <a:lstStyle/>
          <a:p>
            <a:pPr lvl="1"/>
            <a:r>
              <a:rPr lang="en-US" sz="2900" dirty="0">
                <a:solidFill>
                  <a:srgbClr val="1F2D29"/>
                </a:solidFill>
              </a:rPr>
              <a:t>Ensuring financial transparency and accountability for how public dollars are spent</a:t>
            </a:r>
            <a:br>
              <a:rPr lang="en-US" sz="2900" dirty="0">
                <a:solidFill>
                  <a:srgbClr val="1F2D29"/>
                </a:solidFill>
              </a:rPr>
            </a:br>
            <a:r>
              <a:rPr lang="en-US" sz="2900" dirty="0">
                <a:solidFill>
                  <a:srgbClr val="1F2D29"/>
                </a:solidFill>
              </a:rPr>
              <a:t>vs. </a:t>
            </a:r>
            <a:br>
              <a:rPr lang="en-US" sz="2900" dirty="0">
                <a:solidFill>
                  <a:srgbClr val="1F2D29"/>
                </a:solidFill>
              </a:rPr>
            </a:br>
            <a:r>
              <a:rPr lang="en-US" sz="2900" dirty="0">
                <a:solidFill>
                  <a:srgbClr val="1F2D29"/>
                </a:solidFill>
              </a:rPr>
              <a:t>Claiming the need for commercial confidentiality</a:t>
            </a:r>
          </a:p>
          <a:p>
            <a:pPr lvl="1"/>
            <a:endParaRPr lang="en-US" sz="2900" dirty="0">
              <a:solidFill>
                <a:srgbClr val="1F2D29"/>
              </a:solidFill>
            </a:endParaRPr>
          </a:p>
          <a:p>
            <a:pPr lvl="1"/>
            <a:r>
              <a:rPr lang="en-US" sz="2900" dirty="0">
                <a:solidFill>
                  <a:srgbClr val="1F2D29"/>
                </a:solidFill>
              </a:rPr>
              <a:t>Accepting a fair wage grid that is sufficient to solve problems of recruitment and retention and boost quality</a:t>
            </a:r>
            <a:br>
              <a:rPr lang="en-US" sz="2900" dirty="0">
                <a:solidFill>
                  <a:srgbClr val="1F2D29"/>
                </a:solidFill>
              </a:rPr>
            </a:br>
            <a:r>
              <a:rPr lang="en-US" sz="2900" dirty="0">
                <a:solidFill>
                  <a:srgbClr val="1F2D29"/>
                </a:solidFill>
              </a:rPr>
              <a:t>vs. </a:t>
            </a:r>
            <a:br>
              <a:rPr lang="en-US" sz="2900" dirty="0">
                <a:solidFill>
                  <a:srgbClr val="1F2D29"/>
                </a:solidFill>
              </a:rPr>
            </a:br>
            <a:r>
              <a:rPr lang="en-US" sz="2900" dirty="0">
                <a:solidFill>
                  <a:srgbClr val="1F2D29"/>
                </a:solidFill>
              </a:rPr>
              <a:t>Wanting the freedom to pay low wages to get a commercial advantage</a:t>
            </a:r>
            <a:br>
              <a:rPr lang="en-US" sz="2900" dirty="0">
                <a:solidFill>
                  <a:srgbClr val="1F2D29"/>
                </a:solidFill>
              </a:rPr>
            </a:br>
            <a:endParaRPr lang="en-US" sz="2900" dirty="0">
              <a:solidFill>
                <a:srgbClr val="1F2D29"/>
              </a:solidFill>
            </a:endParaRPr>
          </a:p>
          <a:p>
            <a:pPr lvl="1"/>
            <a:r>
              <a:rPr lang="en-US" sz="2900" dirty="0">
                <a:solidFill>
                  <a:srgbClr val="1F2D29"/>
                </a:solidFill>
              </a:rPr>
              <a:t>Accepting strong quality-related regulations and strong educator certification requirements</a:t>
            </a:r>
            <a:br>
              <a:rPr lang="en-US" sz="2900" dirty="0">
                <a:solidFill>
                  <a:srgbClr val="1F2D29"/>
                </a:solidFill>
              </a:rPr>
            </a:br>
            <a:r>
              <a:rPr lang="en-US" sz="2900" dirty="0">
                <a:solidFill>
                  <a:srgbClr val="1F2D29"/>
                </a:solidFill>
              </a:rPr>
              <a:t>vs. </a:t>
            </a:r>
            <a:br>
              <a:rPr lang="en-US" sz="2900" dirty="0">
                <a:solidFill>
                  <a:srgbClr val="1F2D29"/>
                </a:solidFill>
              </a:rPr>
            </a:br>
            <a:r>
              <a:rPr lang="en-US" sz="2900" dirty="0">
                <a:solidFill>
                  <a:srgbClr val="1F2D29"/>
                </a:solidFill>
              </a:rPr>
              <a:t>Constantly lobbying against quality-related regulations and certification</a:t>
            </a:r>
            <a:endParaRPr lang="en-US" sz="1600" dirty="0">
              <a:solidFill>
                <a:srgbClr val="1F2D29"/>
              </a:solidFill>
            </a:endParaRPr>
          </a:p>
          <a:p>
            <a:endParaRPr lang="en-US" dirty="0">
              <a:solidFill>
                <a:schemeClr val="tx2"/>
              </a:solidFill>
            </a:endParaRPr>
          </a:p>
        </p:txBody>
      </p:sp>
      <p:sp>
        <p:nvSpPr>
          <p:cNvPr id="20" name="Rectangle 19">
            <a:extLst>
              <a:ext uri="{FF2B5EF4-FFF2-40B4-BE49-F238E27FC236}">
                <a16:creationId xmlns:a16="http://schemas.microsoft.com/office/drawing/2014/main" id="{D0DAE048-BF8A-4A95-8DBC-D3A926B94C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71960" y="0"/>
            <a:ext cx="32004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587461612"/>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Crop</Template>
  <TotalTime>311</TotalTime>
  <Words>1360</Words>
  <Application>Microsoft Macintosh PowerPoint</Application>
  <PresentationFormat>Widescreen</PresentationFormat>
  <Paragraphs>65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MS Shell Dlg 2</vt:lpstr>
      <vt:lpstr>Wingdings</vt:lpstr>
      <vt:lpstr>Wingdings 3</vt:lpstr>
      <vt:lpstr>Madison</vt:lpstr>
      <vt:lpstr>For-profit child care</vt:lpstr>
      <vt:lpstr>Canada: How Much For-Profit Child Care?</vt:lpstr>
      <vt:lpstr>PowerPoint Presentation</vt:lpstr>
      <vt:lpstr>How much for-profit child care?</vt:lpstr>
      <vt:lpstr>Details in Ontario Multi-site group = a group of 5 or more centres with same licence holder </vt:lpstr>
      <vt:lpstr>International examples warn of dangers of for-profit expansion</vt:lpstr>
      <vt:lpstr>Quality is a key issue</vt:lpstr>
      <vt:lpstr>To design the tools of “public management” we need to go further</vt:lpstr>
      <vt:lpstr>Public management issues</vt:lpstr>
      <vt:lpstr>The “supposed” benefits of for-profit expansion</vt:lpstr>
      <vt:lpstr>Responses to the “supposed” benefits of for-profit expansion</vt:lpstr>
      <vt:lpstr>Responses (continued)</vt:lpstr>
      <vt:lpstr>Public policy conclusions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For-profit child care</dc:title>
  <dc:creator>Gordon Cleveland</dc:creator>
  <cp:lastModifiedBy>Susan Prentice</cp:lastModifiedBy>
  <cp:revision>44</cp:revision>
  <cp:lastPrinted>2024-04-01T20:38:46Z</cp:lastPrinted>
  <dcterms:created xsi:type="dcterms:W3CDTF">2024-04-01T20:34:07Z</dcterms:created>
  <dcterms:modified xsi:type="dcterms:W3CDTF">2024-04-08T13:33:42Z</dcterms:modified>
</cp:coreProperties>
</file>