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74"/>
  </p:normalViewPr>
  <p:slideViewPr>
    <p:cSldViewPr snapToGrid="0">
      <p:cViewPr varScale="1">
        <p:scale>
          <a:sx n="124" d="100"/>
          <a:sy n="124" d="100"/>
        </p:scale>
        <p:origin x="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 Beach" userId="dfba7ae0d9fdca4b" providerId="LiveId" clId="{342310D7-F34C-47B5-8319-E263B709973C}"/>
    <pc:docChg chg="custSel modSld">
      <pc:chgData name="Jane Beach" userId="dfba7ae0d9fdca4b" providerId="LiveId" clId="{342310D7-F34C-47B5-8319-E263B709973C}" dt="2024-04-01T22:29:00.593" v="74" actId="20577"/>
      <pc:docMkLst>
        <pc:docMk/>
      </pc:docMkLst>
      <pc:sldChg chg="modSp mod">
        <pc:chgData name="Jane Beach" userId="dfba7ae0d9fdca4b" providerId="LiveId" clId="{342310D7-F34C-47B5-8319-E263B709973C}" dt="2024-04-01T22:29:00.593" v="74" actId="20577"/>
        <pc:sldMkLst>
          <pc:docMk/>
          <pc:sldMk cId="2034265057" sldId="256"/>
        </pc:sldMkLst>
        <pc:spChg chg="mod">
          <ac:chgData name="Jane Beach" userId="dfba7ae0d9fdca4b" providerId="LiveId" clId="{342310D7-F34C-47B5-8319-E263B709973C}" dt="2024-04-01T22:29:00.593" v="74" actId="20577"/>
          <ac:spMkLst>
            <pc:docMk/>
            <pc:sldMk cId="2034265057" sldId="256"/>
            <ac:spMk id="8" creationId="{3C8F4795-793E-2845-C5D9-5ACA43A4B9F1}"/>
          </ac:spMkLst>
        </pc:spChg>
      </pc:sldChg>
      <pc:sldChg chg="modSp mod">
        <pc:chgData name="Jane Beach" userId="dfba7ae0d9fdca4b" providerId="LiveId" clId="{342310D7-F34C-47B5-8319-E263B709973C}" dt="2024-04-01T22:05:49.315" v="1"/>
        <pc:sldMkLst>
          <pc:docMk/>
          <pc:sldMk cId="1221866692" sldId="258"/>
        </pc:sldMkLst>
        <pc:spChg chg="mod">
          <ac:chgData name="Jane Beach" userId="dfba7ae0d9fdca4b" providerId="LiveId" clId="{342310D7-F34C-47B5-8319-E263B709973C}" dt="2024-04-01T22:05:49.315" v="1"/>
          <ac:spMkLst>
            <pc:docMk/>
            <pc:sldMk cId="1221866692" sldId="258"/>
            <ac:spMk id="3" creationId="{36EED63C-55FC-7029-FCF0-CDA343665DD8}"/>
          </ac:spMkLst>
        </pc:spChg>
      </pc:sldChg>
      <pc:sldChg chg="modSp mod">
        <pc:chgData name="Jane Beach" userId="dfba7ae0d9fdca4b" providerId="LiveId" clId="{342310D7-F34C-47B5-8319-E263B709973C}" dt="2024-04-01T22:08:06.313" v="70" actId="20577"/>
        <pc:sldMkLst>
          <pc:docMk/>
          <pc:sldMk cId="2765809117" sldId="259"/>
        </pc:sldMkLst>
        <pc:spChg chg="mod">
          <ac:chgData name="Jane Beach" userId="dfba7ae0d9fdca4b" providerId="LiveId" clId="{342310D7-F34C-47B5-8319-E263B709973C}" dt="2024-04-01T22:07:42.077" v="54" actId="20577"/>
          <ac:spMkLst>
            <pc:docMk/>
            <pc:sldMk cId="2765809117" sldId="259"/>
            <ac:spMk id="2" creationId="{E85F1374-712B-4EBA-EFED-1CBA340FF390}"/>
          </ac:spMkLst>
        </pc:spChg>
        <pc:spChg chg="mod">
          <ac:chgData name="Jane Beach" userId="dfba7ae0d9fdca4b" providerId="LiveId" clId="{342310D7-F34C-47B5-8319-E263B709973C}" dt="2024-04-01T22:08:06.313" v="70" actId="20577"/>
          <ac:spMkLst>
            <pc:docMk/>
            <pc:sldMk cId="2765809117" sldId="259"/>
            <ac:spMk id="3" creationId="{F0A8352F-B01B-2838-B03E-2AB6DDB0DB42}"/>
          </ac:spMkLst>
        </pc:spChg>
      </pc:sldChg>
      <pc:sldChg chg="modSp mod">
        <pc:chgData name="Jane Beach" userId="dfba7ae0d9fdca4b" providerId="LiveId" clId="{342310D7-F34C-47B5-8319-E263B709973C}" dt="2024-04-01T22:07:13.373" v="39" actId="1076"/>
        <pc:sldMkLst>
          <pc:docMk/>
          <pc:sldMk cId="1018687065" sldId="260"/>
        </pc:sldMkLst>
        <pc:spChg chg="mod">
          <ac:chgData name="Jane Beach" userId="dfba7ae0d9fdca4b" providerId="LiveId" clId="{342310D7-F34C-47B5-8319-E263B709973C}" dt="2024-04-01T22:07:13.373" v="39" actId="1076"/>
          <ac:spMkLst>
            <pc:docMk/>
            <pc:sldMk cId="1018687065" sldId="260"/>
            <ac:spMk id="2" creationId="{13E76079-66BD-8697-B999-99ED5430DA68}"/>
          </ac:spMkLst>
        </pc:spChg>
        <pc:spChg chg="mod">
          <ac:chgData name="Jane Beach" userId="dfba7ae0d9fdca4b" providerId="LiveId" clId="{342310D7-F34C-47B5-8319-E263B709973C}" dt="2024-04-01T22:07:05.489" v="38" actId="27636"/>
          <ac:spMkLst>
            <pc:docMk/>
            <pc:sldMk cId="1018687065" sldId="260"/>
            <ac:spMk id="3" creationId="{36EED63C-55FC-7029-FCF0-CDA343665DD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4F5A2-AFB2-45AD-9593-83E8D09760E6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15D4C-C123-4BEA-9744-C93256CD1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370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15D4C-C123-4BEA-9744-C93256CD167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9305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15D4C-C123-4BEA-9744-C93256CD167E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466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3EB15-89AD-46D5-BDBD-081753414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A45B16-46EF-BCF6-3351-0E10886BD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D852D-7464-2ECB-573D-DEB46DCCD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CCBD2-D270-209A-6740-B182306A4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5DAD1-6893-54D6-2E11-D286C67FD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784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5C352-4393-115D-0B1E-46FF04052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D24140-623E-D6F4-4D3F-CA9A81587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9CE9F-3307-E70E-7D40-A5BC262E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9CB0-924E-C1FB-932A-0D48900B2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17F85-ED69-DF17-94BA-A50464622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659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6CF68-EBDE-E87D-D310-70EA5E708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E28F1E-E7FA-4E80-F5D8-7F7BC3F98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714C2-C8CE-006C-CD7E-02E8F6431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F2BB0-2DD3-5006-5006-AB9BCAD4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5AC9F-99F7-DC47-380B-6CDD5120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623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A7880-D775-E82C-C9A0-8508BF240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BE8AF-3689-38E8-C0E5-B27957945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A1B16-DD77-D187-D54E-C2CF88A9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C94AB-D085-78F4-DE07-6D49A9EF4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4E9EC-ECFC-61EB-7F02-4D3FC8D0C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28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03FF1-0915-D4CD-AFFD-44C6758D9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721F9-2CAE-FF81-E801-C83C993DF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9FEE3-B446-BBD1-6E45-159320F4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D6210-AA65-31DD-DB89-CF49ACF5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8BD10-45F4-CA73-8467-B917B06BD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373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600A-890A-7ED2-5726-C1146B4DF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A5249-B2FA-361E-1804-B98B7B693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44544-5F86-38E5-474D-C855D892E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210D0D-3A0E-E677-1E05-EABADAD50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EAFB6-C978-87D1-62BD-B3C2ED404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E3C9B-9FE9-C4A8-0BD8-456F16B12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42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E1CE-83B4-138D-1D25-A61DA61CC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AA562-4EB3-2075-AD09-3D520BDE6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0BC3D-09BA-521D-19F5-90C4C474D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521FF-B663-D65D-A1C8-0E55B1721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3403A-0CAE-F0D0-048E-8F3FFD0DB1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C58E54-74B2-4A2A-E956-A13D94333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5134DD-1685-3323-9810-39869B21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DF88A-9F9E-94A0-5D19-73A39A7AC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25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EBC7B-E75E-2632-54DA-7292B4E38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442FB-D26B-71BD-2A26-3CC20F946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BF1BE-457E-48AF-B995-513F1714D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2FD3B7-1909-F1B2-DE0D-7176F2EC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749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0A0ECA-DF04-D70D-4903-1EC261900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7FAF39-92B3-DE08-479A-5EA9346C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4DE7D-D9FF-DE0B-B84E-082BCF737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069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D4BF7-D4AE-0A37-F5BE-591B2BA83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12489-ACD3-CC5B-8AA7-6750C64DC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49A7F-6E71-8903-0F2B-FF6AE05E2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F7B0B-1A48-D95B-D549-EB03F8985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6D9B7-71BA-9BCA-75D5-C9A4C1299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BA078-CEE2-7E06-D28C-9133C03C8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088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0908B-DFC2-FF1B-A502-E47ABADE7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B453AB-3F2B-D509-6CCB-E2193BA75B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793892-2180-5EBC-C379-DBBA037CF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7C654-108A-58A6-7D5E-585EA812E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0E63D-693C-061D-945F-18B97F744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86D98-6C2E-C7B8-4BA8-5D35C0978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858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8B5AEA-7AE8-CDE6-BBD0-959D49301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A5EF0-9CCE-062F-7CC9-203BE1644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DBA2A-6348-D05C-956F-63230A457B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A6CFC-0A41-DD6F-83D6-5419FB6C8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C6673-64C2-E741-83A4-559FF59B0E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535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F44021-1522-692D-6A48-0C669FEEF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952" y="-1985859"/>
            <a:ext cx="8077200" cy="3892669"/>
          </a:xfrm>
        </p:spPr>
        <p:txBody>
          <a:bodyPr>
            <a:normAutofit/>
          </a:bodyPr>
          <a:lstStyle/>
          <a:p>
            <a:pPr algn="l"/>
            <a:r>
              <a:rPr lang="en-CA" sz="5400" dirty="0"/>
              <a:t>Who owns child care?</a:t>
            </a:r>
            <a:br>
              <a:rPr lang="en-CA" sz="5400" dirty="0"/>
            </a:br>
            <a:r>
              <a:rPr lang="en-CA" sz="5400" dirty="0"/>
              <a:t>Who should own child care?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8CE94-B4C6-CB11-7E36-83AA9C8C3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952" y="2409527"/>
            <a:ext cx="6692827" cy="1569486"/>
          </a:xfrm>
        </p:spPr>
        <p:txBody>
          <a:bodyPr>
            <a:normAutofit/>
          </a:bodyPr>
          <a:lstStyle/>
          <a:p>
            <a:pPr algn="l"/>
            <a:r>
              <a:rPr lang="en-CA" sz="2800" dirty="0"/>
              <a:t>Winnipeg Symposium</a:t>
            </a:r>
          </a:p>
          <a:p>
            <a:pPr algn="l"/>
            <a:r>
              <a:rPr lang="en-CA" sz="2800" dirty="0"/>
              <a:t>Non-profit child care panel discussion</a:t>
            </a:r>
          </a:p>
          <a:p>
            <a:pPr algn="l"/>
            <a:r>
              <a:rPr lang="en-CA" sz="2800" dirty="0"/>
              <a:t>April 4, 2024</a:t>
            </a:r>
          </a:p>
          <a:p>
            <a:pPr algn="l"/>
            <a:endParaRPr lang="en-CA" sz="2800" dirty="0"/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92C3736-D55F-CDA8-573B-66AE5A36625D}"/>
              </a:ext>
            </a:extLst>
          </p:cNvPr>
          <p:cNvGrpSpPr/>
          <p:nvPr/>
        </p:nvGrpSpPr>
        <p:grpSpPr>
          <a:xfrm>
            <a:off x="7705106" y="1993685"/>
            <a:ext cx="4278643" cy="4777440"/>
            <a:chOff x="7590269" y="922043"/>
            <a:chExt cx="4278643" cy="4777440"/>
          </a:xfrm>
        </p:grpSpPr>
        <p:pic>
          <p:nvPicPr>
            <p:cNvPr id="5" name="Picture 4" descr="A blue circle and orange rectangle&#10;&#10;Description automatically generated">
              <a:extLst>
                <a:ext uri="{FF2B5EF4-FFF2-40B4-BE49-F238E27FC236}">
                  <a16:creationId xmlns:a16="http://schemas.microsoft.com/office/drawing/2014/main" id="{5FCA0DC9-3EBE-3E57-12B7-B45039F63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81544" y="922043"/>
              <a:ext cx="4087368" cy="477744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2E03F3A-5360-835D-1EE3-9CA6A8C40559}"/>
                </a:ext>
              </a:extLst>
            </p:cNvPr>
            <p:cNvSpPr/>
            <p:nvPr/>
          </p:nvSpPr>
          <p:spPr>
            <a:xfrm>
              <a:off x="7590269" y="3634854"/>
              <a:ext cx="9144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FA08B20-24A7-08E5-9ADA-78CA51128F8F}"/>
              </a:ext>
            </a:extLst>
          </p:cNvPr>
          <p:cNvGrpSpPr/>
          <p:nvPr/>
        </p:nvGrpSpPr>
        <p:grpSpPr>
          <a:xfrm>
            <a:off x="365530" y="3813620"/>
            <a:ext cx="5984363" cy="696456"/>
            <a:chOff x="608951" y="3963887"/>
            <a:chExt cx="5984363" cy="69645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0B7618A-D156-A86F-1816-D84C4B74C4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8951" y="3963887"/>
              <a:ext cx="5984363" cy="304936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082300D-E1CF-565D-A333-8ECD1D651B75}"/>
                </a:ext>
              </a:extLst>
            </p:cNvPr>
            <p:cNvSpPr/>
            <p:nvPr/>
          </p:nvSpPr>
          <p:spPr>
            <a:xfrm>
              <a:off x="746517" y="4413737"/>
              <a:ext cx="4474175" cy="2466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C8F4795-793E-2845-C5D9-5ACA43A4B9F1}"/>
              </a:ext>
            </a:extLst>
          </p:cNvPr>
          <p:cNvSpPr txBox="1"/>
          <p:nvPr/>
        </p:nvSpPr>
        <p:spPr>
          <a:xfrm>
            <a:off x="660002" y="4204630"/>
            <a:ext cx="6747803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Panelists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Christopher Smith   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Pamela Uppal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Caryn </a:t>
            </a:r>
            <a:r>
              <a:rPr lang="en-CA" sz="2400" dirty="0" err="1"/>
              <a:t>LaFlèche</a:t>
            </a:r>
            <a:r>
              <a:rPr lang="en-CA" sz="2400" dirty="0"/>
              <a:t>	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/>
              <a:t>Eva Lloyd</a:t>
            </a:r>
          </a:p>
          <a:p>
            <a:r>
              <a:rPr lang="en-CA" sz="2400" dirty="0"/>
              <a:t>Moderator: Jane Beach</a:t>
            </a:r>
          </a:p>
          <a:p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426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76079-66BD-8697-B999-99ED5430D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lay of the land: </a:t>
            </a:r>
            <a:br>
              <a:rPr lang="en-CA" dirty="0"/>
            </a:br>
            <a:r>
              <a:rPr lang="en-CA" dirty="0"/>
              <a:t>          Non-profit child care in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ED63C-55FC-7029-FCF0-CDA343665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086" y="1997612"/>
            <a:ext cx="11118166" cy="5317588"/>
          </a:xfrm>
        </p:spPr>
        <p:txBody>
          <a:bodyPr>
            <a:normAutofit/>
          </a:bodyPr>
          <a:lstStyle/>
          <a:p>
            <a:pPr marL="360363" indent="-3603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a Canada-wide level, 71% of centre-based child care spaces are operated on a non-profit basis (in 2021)</a:t>
            </a:r>
          </a:p>
          <a:p>
            <a:pPr marL="360363" indent="-3603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is significant variation in the proportion of non-profit child care across provinces and territories</a:t>
            </a:r>
          </a:p>
          <a:p>
            <a:pPr marL="360363" indent="-3603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For-profit child care has been steadily growing, from 20% of Canada-wide supply in 2004 to 29% in 2021</a:t>
            </a:r>
          </a:p>
          <a:p>
            <a:pPr marL="360363" indent="-3603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lower percentage of full-day spaces are non-profit than part-day spaces in a majority of provinces and territories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C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Across Canada 48% of full-day centre spaces are non-profit compared to 78% of part-day spaces</a:t>
            </a:r>
            <a:endParaRPr lang="en-CA" sz="16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en-CA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Early Childhood Education and Care in Canada 2021</a:t>
            </a:r>
          </a:p>
          <a:p>
            <a:pPr marL="0" indent="0">
              <a:buClr>
                <a:srgbClr val="0070C0"/>
              </a:buClr>
              <a:buNone/>
            </a:pPr>
            <a:endParaRPr lang="en-CA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3323F5-215B-DDF9-D618-10025A503C1D}"/>
              </a:ext>
            </a:extLst>
          </p:cNvPr>
          <p:cNvSpPr/>
          <p:nvPr/>
        </p:nvSpPr>
        <p:spPr>
          <a:xfrm>
            <a:off x="112542" y="1594338"/>
            <a:ext cx="10442916" cy="9635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186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76079-66BD-8697-B999-99ED5430D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002"/>
            <a:ext cx="10515600" cy="1325563"/>
          </a:xfrm>
        </p:spPr>
        <p:txBody>
          <a:bodyPr/>
          <a:lstStyle/>
          <a:p>
            <a:r>
              <a:rPr lang="en-CA" dirty="0"/>
              <a:t>The context: Non-profit child care in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ED63C-55FC-7029-FCF0-CDA343665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93" y="1670404"/>
            <a:ext cx="11650368" cy="5317588"/>
          </a:xfrm>
        </p:spPr>
        <p:txBody>
          <a:bodyPr>
            <a:normAutofit/>
          </a:bodyPr>
          <a:lstStyle/>
          <a:p>
            <a:pPr marL="360363" indent="-3603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 the Canada-wide Early Learning and Child Care Agreements, expansion is to occur primarily in the non-profit and public sectors</a:t>
            </a:r>
          </a:p>
          <a:p>
            <a:pPr marL="360363" indent="-3603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focus of expansion is on full day child care for children 0-5</a:t>
            </a:r>
          </a:p>
          <a:p>
            <a:pPr marL="360363" indent="-3603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Provinces and territories have a range of approaches to planning for and funding expansion, including some that are funding and supporting for-profit growth </a:t>
            </a:r>
          </a:p>
          <a:p>
            <a:pPr marL="360363" indent="-360363">
              <a:lnSpc>
                <a:spcPct val="114000"/>
              </a:lnSpc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are numerous types of non-profit child care operations</a:t>
            </a:r>
          </a:p>
          <a:p>
            <a:pPr marL="895350" lvl="1" indent="-355600">
              <a:lnSpc>
                <a:spcPct val="114000"/>
              </a:lnSpc>
            </a:pPr>
            <a:r>
              <a:rPr lang="en-C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Stand-alone centres, often operated by individual parent boards</a:t>
            </a:r>
          </a:p>
          <a:p>
            <a:pPr marL="895350" lvl="1" indent="-355600">
              <a:lnSpc>
                <a:spcPct val="114000"/>
              </a:lnSpc>
            </a:pPr>
            <a:r>
              <a:rPr lang="en-C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Multi-site organizations </a:t>
            </a:r>
          </a:p>
          <a:p>
            <a:pPr marL="895350" lvl="1" indent="-355600">
              <a:lnSpc>
                <a:spcPct val="114000"/>
              </a:lnSpc>
            </a:pPr>
            <a:r>
              <a:rPr lang="en-C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 service organizations</a:t>
            </a:r>
          </a:p>
          <a:p>
            <a:pPr marL="895350" lvl="1" indent="-355600">
              <a:lnSpc>
                <a:spcPct val="114000"/>
              </a:lnSpc>
              <a:spcBef>
                <a:spcPts val="0"/>
              </a:spcBef>
            </a:pPr>
            <a:r>
              <a:rPr lang="en-C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Charitable vs non-profit legal status with different accountability requirements</a:t>
            </a:r>
          </a:p>
          <a:p>
            <a:pPr marL="895350" lvl="1" indent="-355600">
              <a:lnSpc>
                <a:spcPct val="114000"/>
              </a:lnSpc>
              <a:spcBef>
                <a:spcPts val="0"/>
              </a:spcBef>
            </a:pPr>
            <a:r>
              <a:rPr lang="en-C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“grey” areas – social enterprises, co-ops, participation of some for-profit entities in non-profit provision</a:t>
            </a:r>
            <a:endParaRPr lang="en-CA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3323F5-215B-DDF9-D618-10025A503C1D}"/>
              </a:ext>
            </a:extLst>
          </p:cNvPr>
          <p:cNvSpPr/>
          <p:nvPr/>
        </p:nvSpPr>
        <p:spPr>
          <a:xfrm>
            <a:off x="103163" y="1430215"/>
            <a:ext cx="10442916" cy="9635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868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F1374-712B-4EBA-EFED-1CBA340FF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82489"/>
            <a:ext cx="10515600" cy="1325563"/>
          </a:xfrm>
        </p:spPr>
        <p:txBody>
          <a:bodyPr/>
          <a:lstStyle/>
          <a:p>
            <a:r>
              <a:rPr lang="en-CA" dirty="0"/>
              <a:t>Questions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8352F-B01B-2838-B03E-2AB6DDB0D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995242"/>
            <a:ext cx="10515600" cy="4676409"/>
          </a:xfrm>
        </p:spPr>
        <p:txBody>
          <a:bodyPr>
            <a:normAutofit fontScale="92500" lnSpcReduction="20000"/>
          </a:bodyPr>
          <a:lstStyle/>
          <a:p>
            <a:pPr marL="360363" indent="-360363">
              <a:lnSpc>
                <a:spcPct val="114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CA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some forms of non-profit child care more viable or preferable than others? </a:t>
            </a:r>
          </a:p>
          <a:p>
            <a:pPr marL="360363" indent="-360363">
              <a:lnSpc>
                <a:spcPct val="114000"/>
              </a:lnSpc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CA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 the non-profit sector have the capacity to meet PT expansion targets? What supports do they need?</a:t>
            </a:r>
          </a:p>
          <a:p>
            <a:pPr marL="360363" indent="-360363">
              <a:lnSpc>
                <a:spcPct val="114000"/>
              </a:lnSpc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CA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 non-profits fit into the planning process? </a:t>
            </a:r>
          </a:p>
          <a:p>
            <a:pPr marL="895350" lvl="1" indent="-355600">
              <a:lnSpc>
                <a:spcPct val="114000"/>
              </a:lnSpc>
            </a:pP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initiates their establishment?</a:t>
            </a:r>
          </a:p>
          <a:p>
            <a:pPr marL="895350" lvl="1" indent="-3556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happens when there is no non-profit to develop and operate new child care facilities?</a:t>
            </a:r>
          </a:p>
          <a:p>
            <a:pPr marL="342900" lvl="1" indent="-342900">
              <a:lnSpc>
                <a:spcPct val="114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CA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 non-profits access capital funding and who should own a publicly funded facility? </a:t>
            </a:r>
          </a:p>
          <a:p>
            <a:pPr marL="342900" lvl="1" indent="-342900">
              <a:lnSpc>
                <a:spcPct val="114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CA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should non-profit provision fit into the mix of a universal system? </a:t>
            </a:r>
          </a:p>
          <a:p>
            <a:pPr marL="0" lvl="1" indent="0">
              <a:lnSpc>
                <a:spcPct val="114000"/>
              </a:lnSpc>
              <a:buNone/>
            </a:pPr>
            <a:r>
              <a:rPr lang="en-CA" sz="2600" dirty="0"/>
              <a:t> </a:t>
            </a:r>
          </a:p>
          <a:p>
            <a:pPr marL="0" lvl="1" indent="0">
              <a:buNone/>
            </a:pPr>
            <a:endParaRPr lang="en-CA" dirty="0"/>
          </a:p>
          <a:p>
            <a:pPr marL="0" lvl="1" indent="0">
              <a:buNone/>
            </a:pPr>
            <a:endParaRPr lang="en-CA" dirty="0"/>
          </a:p>
          <a:p>
            <a:pPr marL="0" lvl="1" indent="0">
              <a:buNone/>
            </a:pP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578876-9516-05F4-7EEF-7936D29965A7}"/>
              </a:ext>
            </a:extLst>
          </p:cNvPr>
          <p:cNvSpPr/>
          <p:nvPr/>
        </p:nvSpPr>
        <p:spPr>
          <a:xfrm>
            <a:off x="145367" y="1219200"/>
            <a:ext cx="10442916" cy="9635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580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368</Words>
  <Application>Microsoft Macintosh PowerPoint</Application>
  <PresentationFormat>Widescreen</PresentationFormat>
  <Paragraphs>39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Wingdings</vt:lpstr>
      <vt:lpstr>Office Theme</vt:lpstr>
      <vt:lpstr>Who owns child care? Who should own child care?</vt:lpstr>
      <vt:lpstr>The lay of the land:            Non-profit child care in Canada</vt:lpstr>
      <vt:lpstr>The context: Non-profit child care in Canada</vt:lpstr>
      <vt:lpstr>Questions to consider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owns child care? Who should own child care?</dc:title>
  <dc:creator>Jane Beach</dc:creator>
  <cp:lastModifiedBy>Susan Prentice</cp:lastModifiedBy>
  <cp:revision>4</cp:revision>
  <dcterms:created xsi:type="dcterms:W3CDTF">2024-04-01T16:07:09Z</dcterms:created>
  <dcterms:modified xsi:type="dcterms:W3CDTF">2024-04-08T13:25:25Z</dcterms:modified>
</cp:coreProperties>
</file>