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4" r:id="rId2"/>
    <p:sldId id="291" r:id="rId3"/>
    <p:sldId id="295" r:id="rId4"/>
    <p:sldId id="29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CCC00"/>
    <a:srgbClr val="66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57257"/>
  </p:normalViewPr>
  <p:slideViewPr>
    <p:cSldViewPr snapToGrid="0">
      <p:cViewPr varScale="1">
        <p:scale>
          <a:sx n="72" d="100"/>
          <a:sy n="72" d="100"/>
        </p:scale>
        <p:origin x="270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39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6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9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0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21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4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3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6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7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CFCDFD-B4CF-A241-8D71-E814B10BEAF4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5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5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85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C901-D87E-405D-A9A9-24D634C12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85047"/>
          </a:xfrm>
        </p:spPr>
        <p:txBody>
          <a:bodyPr>
            <a:normAutofit/>
          </a:bodyPr>
          <a:lstStyle/>
          <a:p>
            <a:r>
              <a:rPr lang="en-CA" sz="4400" b="1" dirty="0">
                <a:solidFill>
                  <a:srgbClr val="336600"/>
                </a:solidFill>
              </a:rPr>
              <a:t>Public child care – Overview and context</a:t>
            </a:r>
            <a:br>
              <a:rPr lang="en-CA" sz="4400" b="1" dirty="0"/>
            </a:br>
            <a:endParaRPr lang="en-CA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F1A0B-F286-471C-ABDE-B4F6CAB8BE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200" b="1" dirty="0"/>
              <a:t>Presenters</a:t>
            </a:r>
          </a:p>
          <a:p>
            <a:r>
              <a:rPr lang="en-CA" sz="3200" dirty="0"/>
              <a:t>Martha Friendly  (Moderator)</a:t>
            </a:r>
          </a:p>
          <a:p>
            <a:r>
              <a:rPr lang="en-CA" sz="3200" dirty="0"/>
              <a:t>Rianne Mahon </a:t>
            </a:r>
          </a:p>
          <a:p>
            <a:r>
              <a:rPr lang="en-CA" sz="3200" dirty="0"/>
              <a:t>Merete </a:t>
            </a:r>
            <a:r>
              <a:rPr lang="en-CA" sz="3200" dirty="0" err="1"/>
              <a:t>Villsen</a:t>
            </a:r>
            <a:endParaRPr lang="en-CA" sz="3200" dirty="0"/>
          </a:p>
          <a:p>
            <a:r>
              <a:rPr lang="en-CA" sz="3200" dirty="0"/>
              <a:t>Julie Cyr</a:t>
            </a:r>
          </a:p>
          <a:p>
            <a:r>
              <a:rPr lang="en-CA" sz="3200" dirty="0"/>
              <a:t>Bonny Traverse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EACC7-67F4-4F2C-873B-CC0D1878E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364480" cy="4023360"/>
          </a:xfrm>
        </p:spPr>
        <p:txBody>
          <a:bodyPr>
            <a:normAutofit lnSpcReduction="10000"/>
          </a:bodyPr>
          <a:lstStyle/>
          <a:p>
            <a:r>
              <a:rPr lang="en-CA" sz="3200" b="1" dirty="0"/>
              <a:t>Definition </a:t>
            </a:r>
          </a:p>
          <a:p>
            <a:r>
              <a:rPr lang="en-US" sz="3200" b="1" dirty="0"/>
              <a:t> </a:t>
            </a:r>
            <a:r>
              <a:rPr lang="en-US" sz="3200" dirty="0"/>
              <a:t>…owned and operated by a public (“state”) government entity such as a municipality, school board or Indigenous governing body.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05934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55727A-0996-452A-A0A0-5DEC4157E7DF}"/>
              </a:ext>
            </a:extLst>
          </p:cNvPr>
          <p:cNvSpPr/>
          <p:nvPr/>
        </p:nvSpPr>
        <p:spPr>
          <a:xfrm>
            <a:off x="801384" y="217256"/>
            <a:ext cx="10972800" cy="5993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CA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8DECDD9-C69C-48E7-912A-25B949502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584" y="224664"/>
            <a:ext cx="10058400" cy="1559131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336600"/>
                </a:solidFill>
              </a:rPr>
              <a:t>How does publicly owned child care fit in?</a:t>
            </a:r>
            <a:br>
              <a:rPr lang="en-CA" b="1" dirty="0">
                <a:solidFill>
                  <a:srgbClr val="336600"/>
                </a:solidFill>
              </a:rPr>
            </a:br>
            <a:endParaRPr lang="en-CA" b="1" dirty="0">
              <a:solidFill>
                <a:srgbClr val="33660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AE1D9B-B770-403E-8CBD-ABA866BB0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4893" y="1208722"/>
            <a:ext cx="4937760" cy="5154930"/>
          </a:xfrm>
        </p:spPr>
        <p:txBody>
          <a:bodyPr>
            <a:normAutofit fontScale="92500" lnSpcReduction="20000"/>
          </a:bodyPr>
          <a:lstStyle/>
          <a:p>
            <a:endParaRPr lang="en-CA" sz="3200" b="1" dirty="0"/>
          </a:p>
          <a:p>
            <a:r>
              <a:rPr lang="en-CA" sz="4200" b="1" dirty="0"/>
              <a:t>Beyond our borders…</a:t>
            </a:r>
          </a:p>
          <a:p>
            <a:r>
              <a:rPr lang="en-CA" sz="3800" dirty="0"/>
              <a:t>In countries with mature child care systems, public child care predominates (although there is some non-profit and for-profit provision). </a:t>
            </a:r>
          </a:p>
          <a:p>
            <a:r>
              <a:rPr lang="en-CA" sz="3800" dirty="0"/>
              <a:t>There is no well-developed ELCC system that doesn’t have a significant public sector.</a:t>
            </a:r>
          </a:p>
          <a:p>
            <a:endParaRPr lang="en-CA" sz="32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96E731-0D65-4DB0-878A-A11D66F94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3760" y="1276350"/>
            <a:ext cx="5952490" cy="5019675"/>
          </a:xfrm>
        </p:spPr>
        <p:txBody>
          <a:bodyPr>
            <a:normAutofit fontScale="92500" lnSpcReduction="20000"/>
          </a:bodyPr>
          <a:lstStyle/>
          <a:p>
            <a:endParaRPr lang="en-CA" sz="3200" b="1" dirty="0"/>
          </a:p>
          <a:p>
            <a:r>
              <a:rPr lang="en-CA" sz="4200" b="1" dirty="0"/>
              <a:t>In Canada…</a:t>
            </a:r>
          </a:p>
          <a:p>
            <a:r>
              <a:rPr lang="en-CA" sz="3800" dirty="0"/>
              <a:t>Historically - very little public child care. Not the norm or default. </a:t>
            </a:r>
          </a:p>
          <a:p>
            <a:r>
              <a:rPr lang="en-CA" sz="3800" dirty="0"/>
              <a:t>This is shared by the liberal democratic welfare regimes (all of which uses market child care models).</a:t>
            </a:r>
          </a:p>
          <a:p>
            <a:endParaRPr lang="en-CA" sz="3200" b="1" dirty="0"/>
          </a:p>
          <a:p>
            <a:pPr marL="0" indent="0">
              <a:buNone/>
            </a:pPr>
            <a:endParaRPr lang="en-CA" sz="3200" b="1" dirty="0"/>
          </a:p>
          <a:p>
            <a:pPr marL="0" indent="0">
              <a:buNone/>
            </a:pPr>
            <a:endParaRPr lang="en-CA" sz="32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84B7AE-52DA-417D-8F31-B24B7B6D0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4230"/>
            <a:ext cx="1153785" cy="10672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4C67AAE-6E58-4EE5-805A-A124BF0360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374" y="5349240"/>
            <a:ext cx="993876" cy="93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9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DF36-3C01-4207-98AD-5D3954166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336600"/>
                </a:solidFill>
              </a:rPr>
              <a:t>What does/can/could it look like? </a:t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185BD-5597-40B6-9EA2-08112AFA5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725664"/>
          </a:xfrm>
        </p:spPr>
        <p:txBody>
          <a:bodyPr>
            <a:normAutofit fontScale="92500" lnSpcReduction="10000"/>
          </a:bodyPr>
          <a:lstStyle/>
          <a:p>
            <a:r>
              <a:rPr lang="en-CA" sz="3500" b="1" dirty="0">
                <a:solidFill>
                  <a:srgbClr val="336600"/>
                </a:solidFill>
              </a:rPr>
              <a:t>Municipalities (or municipal entities)</a:t>
            </a:r>
          </a:p>
          <a:p>
            <a:r>
              <a:rPr lang="en-CA" sz="3500" b="1" dirty="0">
                <a:solidFill>
                  <a:srgbClr val="336600"/>
                </a:solidFill>
              </a:rPr>
              <a:t>School authorities</a:t>
            </a:r>
          </a:p>
          <a:p>
            <a:r>
              <a:rPr lang="en-CA" sz="3500" b="1" dirty="0">
                <a:solidFill>
                  <a:srgbClr val="336600"/>
                </a:solidFill>
              </a:rPr>
              <a:t>Indigenous governing bodies</a:t>
            </a:r>
          </a:p>
          <a:p>
            <a:r>
              <a:rPr lang="en-CA" sz="3500" dirty="0"/>
              <a:t>Local health bodies</a:t>
            </a:r>
          </a:p>
          <a:p>
            <a:r>
              <a:rPr lang="en-CA" sz="3500" dirty="0"/>
              <a:t>New entities (e.g. Regional Children’s Councils – Manitoba Commission report 2016)</a:t>
            </a:r>
          </a:p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2751C-420C-42CE-BFCC-53B4A42B3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63625"/>
          </a:xfrm>
        </p:spPr>
        <p:txBody>
          <a:bodyPr>
            <a:noAutofit/>
          </a:bodyPr>
          <a:lstStyle/>
          <a:p>
            <a:r>
              <a:rPr lang="en-CA" sz="3200" dirty="0"/>
              <a:t>Two roles, both important:</a:t>
            </a:r>
          </a:p>
          <a:p>
            <a:r>
              <a:rPr lang="en-CA" sz="3200" dirty="0"/>
              <a:t>- public ownership</a:t>
            </a:r>
          </a:p>
          <a:p>
            <a:r>
              <a:rPr lang="en-CA" sz="3200" dirty="0"/>
              <a:t>- public management</a:t>
            </a:r>
          </a:p>
          <a:p>
            <a:r>
              <a:rPr lang="en-CA" sz="3200" dirty="0"/>
              <a:t>This symposium is about the first, but the second will undoubtedly arise, </a:t>
            </a:r>
            <a:r>
              <a:rPr lang="en-CA" sz="3200" dirty="0" err="1"/>
              <a:t>esp</a:t>
            </a:r>
            <a:r>
              <a:rPr lang="en-CA" sz="3200" dirty="0"/>
              <a:t> regarding municipalities. </a:t>
            </a:r>
          </a:p>
        </p:txBody>
      </p:sp>
    </p:spTree>
    <p:extLst>
      <p:ext uri="{BB962C8B-B14F-4D97-AF65-F5344CB8AC3E}">
        <p14:creationId xmlns:p14="http://schemas.microsoft.com/office/powerpoint/2010/main" val="327466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885-149F-490F-AF15-21320A8E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336600"/>
                </a:solidFill>
              </a:rPr>
              <a:t>What assets can public child care bring to implementation of CWELCC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3D97F-9AC8-412D-89BE-6D057DE44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" y="1737360"/>
            <a:ext cx="6568440" cy="4602480"/>
          </a:xfrm>
        </p:spPr>
        <p:txBody>
          <a:bodyPr>
            <a:normAutofit fontScale="25000" lnSpcReduction="20000"/>
          </a:bodyPr>
          <a:lstStyle/>
          <a:p>
            <a:pPr marL="201168" lvl="1" indent="0">
              <a:buNone/>
            </a:pPr>
            <a:endParaRPr lang="en-CA" sz="14200" dirty="0"/>
          </a:p>
          <a:p>
            <a:pPr marL="201168" lvl="1" indent="0">
              <a:buNone/>
            </a:pPr>
            <a:r>
              <a:rPr lang="en-CA" sz="16000" b="1" dirty="0"/>
              <a:t>- Spaces!</a:t>
            </a:r>
            <a:r>
              <a:rPr lang="en-CA" sz="14200" dirty="0"/>
              <a:t> Critical need for</a:t>
            </a:r>
          </a:p>
          <a:p>
            <a:pPr marL="201168" lvl="1" indent="0">
              <a:buNone/>
            </a:pPr>
            <a:r>
              <a:rPr lang="en-CA" sz="14200" dirty="0"/>
              <a:t>not-for-profit expansion</a:t>
            </a:r>
          </a:p>
          <a:p>
            <a:r>
              <a:rPr lang="en-CA" sz="14400" dirty="0"/>
              <a:t>- “Steering”- where and what</a:t>
            </a:r>
          </a:p>
          <a:p>
            <a:pPr marL="0" indent="0">
              <a:buNone/>
            </a:pPr>
            <a:r>
              <a:rPr lang="en-CA" sz="14400" dirty="0"/>
              <a:t> - Public ownership </a:t>
            </a:r>
            <a:r>
              <a:rPr lang="en-CA" sz="14400"/>
              <a:t>- facilities</a:t>
            </a:r>
            <a:r>
              <a:rPr lang="en-CA" sz="14400" dirty="0"/>
              <a:t>/land</a:t>
            </a:r>
          </a:p>
          <a:p>
            <a:r>
              <a:rPr lang="en-CA" sz="14400" dirty="0"/>
              <a:t>- Economies of scale</a:t>
            </a:r>
          </a:p>
          <a:p>
            <a:r>
              <a:rPr lang="en-US" sz="14400" dirty="0"/>
              <a:t>- S</a:t>
            </a:r>
            <a:r>
              <a:rPr lang="en-CA" sz="14400" dirty="0" err="1"/>
              <a:t>tability</a:t>
            </a:r>
            <a:r>
              <a:rPr lang="en-CA" sz="14400" dirty="0"/>
              <a:t> of public services</a:t>
            </a:r>
          </a:p>
          <a:p>
            <a:r>
              <a:rPr lang="en-US" sz="14400" b="1" dirty="0"/>
              <a:t>- L</a:t>
            </a:r>
            <a:r>
              <a:rPr lang="en-CA" sz="14400" b="1" dirty="0" err="1"/>
              <a:t>ocal</a:t>
            </a:r>
            <a:r>
              <a:rPr lang="en-CA" sz="14400" b="1" dirty="0"/>
              <a:t> </a:t>
            </a:r>
            <a:r>
              <a:rPr lang="en-CA" sz="14400" dirty="0"/>
              <a:t>- subsidiarity</a:t>
            </a:r>
          </a:p>
          <a:p>
            <a:endParaRPr lang="en-CA" sz="14400" b="1" dirty="0"/>
          </a:p>
          <a:p>
            <a:endParaRPr lang="en-CA" dirty="0"/>
          </a:p>
          <a:p>
            <a:endParaRPr lang="en-CA" dirty="0"/>
          </a:p>
          <a:p>
            <a:pPr algn="r"/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*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0677EC-1939-48AC-8660-2E8F29018E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sz="4400" b="1" dirty="0"/>
              <a:t>   IN REALITY….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6F2FD0-58D0-47AC-A379-6B737E560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60" y="2946400"/>
            <a:ext cx="4389120" cy="313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3593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13725</TotalTime>
  <Words>260</Words>
  <Application>Microsoft Macintosh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Public child care – Overview and context </vt:lpstr>
      <vt:lpstr>How does publicly owned child care fit in? </vt:lpstr>
      <vt:lpstr>What does/can/could it look like?  </vt:lpstr>
      <vt:lpstr>What assets can public child care bring to implementation of CWELCC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Friendly</dc:creator>
  <cp:lastModifiedBy>Susan Prentice</cp:lastModifiedBy>
  <cp:revision>45</cp:revision>
  <dcterms:created xsi:type="dcterms:W3CDTF">2023-09-21T18:01:27Z</dcterms:created>
  <dcterms:modified xsi:type="dcterms:W3CDTF">2024-04-08T13:18:26Z</dcterms:modified>
</cp:coreProperties>
</file>