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League Spartan" pitchFamily="2" charset="77"/>
      <p:regular r:id="rId19"/>
      <p:bold r:id="rId20"/>
    </p:embeddedFont>
    <p:embeddedFont>
      <p:font typeface="Nourd Semi-Bold" pitchFamily="2" charset="77"/>
      <p:regular r:id="rId21"/>
      <p:bold r:id="rId22"/>
    </p:embeddedFont>
    <p:embeddedFont>
      <p:font typeface="Roboto" panose="02000000000000000000" pitchFamily="2" charset="0"/>
      <p:regular r:id="rId23"/>
      <p:bold r:id="rId24"/>
      <p:italic r:id="rId25"/>
      <p:boldItalic r:id="rId26"/>
    </p:embeddedFont>
    <p:embeddedFont>
      <p:font typeface="Roboto Bold" panose="02000000000000000000" pitchFamily="2"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48868" autoAdjust="0"/>
  </p:normalViewPr>
  <p:slideViewPr>
    <p:cSldViewPr>
      <p:cViewPr varScale="1">
        <p:scale>
          <a:sx n="40" d="100"/>
          <a:sy n="40" d="100"/>
        </p:scale>
        <p:origin x="314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718251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theonn.ca/publication/reflections-on-the-canada-wide-early-learning-child-care-cwelcc-2024-child-care-funding-formula-discussion-paper/"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s://theonn.ca/topics/policy-priorities/financing/nonprofit-business-model/" TargetMode="External"/><Relationship Id="rId4" Type="http://schemas.openxmlformats.org/officeDocument/2006/relationships/hyperlink" Target="https://theonn.ca/publication/nonprofits-deliver-high-quality-flexible-child-care-choice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theonn.ca" TargetMode="External"/><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7.svg"/><Relationship Id="rId12" Type="http://schemas.openxmlformats.org/officeDocument/2006/relationships/image" Target="../media/image11.svg"/><Relationship Id="rId2" Type="http://schemas.openxmlformats.org/officeDocument/2006/relationships/hyperlink" Target="https://twitter.com/o_n_n"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hyperlink" Target="https://www.linkedin.com/company/ontario-nonprofit-network/" TargetMode="External"/><Relationship Id="rId15" Type="http://schemas.openxmlformats.org/officeDocument/2006/relationships/hyperlink" Target="https://www.facebook.com/OntarioNonprofitNetwork/" TargetMode="External"/><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Freeform 2"/>
          <p:cNvSpPr/>
          <p:nvPr/>
        </p:nvSpPr>
        <p:spPr>
          <a:xfrm>
            <a:off x="11288179" y="5814082"/>
            <a:ext cx="6703284" cy="4472918"/>
          </a:xfrm>
          <a:custGeom>
            <a:avLst/>
            <a:gdLst/>
            <a:ahLst/>
            <a:cxnLst/>
            <a:rect l="l" t="t" r="r" b="b"/>
            <a:pathLst>
              <a:path w="6703284" h="4472918">
                <a:moveTo>
                  <a:pt x="0" y="0"/>
                </a:moveTo>
                <a:lnTo>
                  <a:pt x="6703284" y="0"/>
                </a:lnTo>
                <a:lnTo>
                  <a:pt x="6703284" y="4472918"/>
                </a:lnTo>
                <a:lnTo>
                  <a:pt x="0" y="4472918"/>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0" y="0"/>
            <a:ext cx="18288000" cy="10287000"/>
            <a:chOff x="0" y="0"/>
            <a:chExt cx="6186311" cy="3479800"/>
          </a:xfrm>
        </p:grpSpPr>
        <p:sp>
          <p:nvSpPr>
            <p:cNvPr id="4" name="Freeform 4"/>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004361"/>
            </a:solidFill>
          </p:spPr>
          <p:txBody>
            <a:bodyPr/>
            <a:lstStyle/>
            <a:p>
              <a:endParaRPr lang="en-US"/>
            </a:p>
          </p:txBody>
        </p:sp>
      </p:grpSp>
      <p:sp>
        <p:nvSpPr>
          <p:cNvPr id="5" name="TextBox 5"/>
          <p:cNvSpPr txBox="1"/>
          <p:nvPr/>
        </p:nvSpPr>
        <p:spPr>
          <a:xfrm>
            <a:off x="1028700" y="1826839"/>
            <a:ext cx="16679713" cy="5591274"/>
          </a:xfrm>
          <a:prstGeom prst="rect">
            <a:avLst/>
          </a:prstGeom>
        </p:spPr>
        <p:txBody>
          <a:bodyPr lIns="0" tIns="0" rIns="0" bIns="0" rtlCol="0" anchor="t">
            <a:spAutoFit/>
          </a:bodyPr>
          <a:lstStyle/>
          <a:p>
            <a:pPr>
              <a:lnSpc>
                <a:spcPts val="10919"/>
              </a:lnSpc>
            </a:pPr>
            <a:r>
              <a:rPr lang="en-US" sz="8399" dirty="0">
                <a:solidFill>
                  <a:srgbClr val="004361"/>
                </a:solidFill>
                <a:latin typeface="League Spartan"/>
              </a:rPr>
              <a:t>THE NONPROFIT DIFFERENCE IN CHILD CARE: </a:t>
            </a:r>
            <a:r>
              <a:rPr lang="en-US" sz="8399" dirty="0">
                <a:solidFill>
                  <a:srgbClr val="FFFFFF"/>
                </a:solidFill>
                <a:latin typeface="League Spartan"/>
              </a:rPr>
              <a:t>UNPACKING THE GOOD, THE BAD, AND THE UGLY</a:t>
            </a:r>
          </a:p>
        </p:txBody>
      </p:sp>
      <p:sp>
        <p:nvSpPr>
          <p:cNvPr id="6" name="TextBox 6"/>
          <p:cNvSpPr txBox="1"/>
          <p:nvPr/>
        </p:nvSpPr>
        <p:spPr>
          <a:xfrm>
            <a:off x="1028700" y="7625079"/>
            <a:ext cx="10701411" cy="1633221"/>
          </a:xfrm>
          <a:prstGeom prst="rect">
            <a:avLst/>
          </a:prstGeom>
        </p:spPr>
        <p:txBody>
          <a:bodyPr lIns="0" tIns="0" rIns="0" bIns="0" rtlCol="0" anchor="t">
            <a:spAutoFit/>
          </a:bodyPr>
          <a:lstStyle/>
          <a:p>
            <a:pPr>
              <a:lnSpc>
                <a:spcPts val="6579"/>
              </a:lnSpc>
            </a:pPr>
            <a:r>
              <a:rPr lang="en-US" sz="4699">
                <a:solidFill>
                  <a:srgbClr val="004361"/>
                </a:solidFill>
                <a:latin typeface="Roboto Bold"/>
              </a:rPr>
              <a:t>PAMELA UPPAL, DIRECTOR OF POLICY</a:t>
            </a:r>
          </a:p>
          <a:p>
            <a:pPr>
              <a:lnSpc>
                <a:spcPts val="6579"/>
              </a:lnSpc>
            </a:pPr>
            <a:r>
              <a:rPr lang="en-US" sz="4699">
                <a:solidFill>
                  <a:srgbClr val="FFFFFF"/>
                </a:solidFill>
                <a:latin typeface="Roboto Bold"/>
              </a:rPr>
              <a:t>APRIL 4,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186311" cy="3479800"/>
          </a:xfrm>
        </p:grpSpPr>
        <p:sp>
          <p:nvSpPr>
            <p:cNvPr id="3" name="Freeform 3"/>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8DC63F"/>
            </a:solidFill>
          </p:spPr>
          <p:txBody>
            <a:bodyPr/>
            <a:lstStyle/>
            <a:p>
              <a:endParaRPr lang="en-US"/>
            </a:p>
          </p:txBody>
        </p:sp>
      </p:grpSp>
      <p:sp>
        <p:nvSpPr>
          <p:cNvPr id="4" name="TextBox 4"/>
          <p:cNvSpPr txBox="1"/>
          <p:nvPr/>
        </p:nvSpPr>
        <p:spPr>
          <a:xfrm>
            <a:off x="1028700" y="3422015"/>
            <a:ext cx="16230600" cy="5152051"/>
          </a:xfrm>
          <a:prstGeom prst="rect">
            <a:avLst/>
          </a:prstGeom>
        </p:spPr>
        <p:txBody>
          <a:bodyPr wrap="square" lIns="0" tIns="0" rIns="0" bIns="0" rtlCol="0" anchor="t">
            <a:spAutoFit/>
          </a:bodyPr>
          <a:lstStyle/>
          <a:p>
            <a:pPr marL="690881" lvl="1" indent="-345440">
              <a:lnSpc>
                <a:spcPts val="4480"/>
              </a:lnSpc>
              <a:buFont typeface="Arial"/>
              <a:buChar char="•"/>
            </a:pPr>
            <a:r>
              <a:rPr lang="en-US" sz="3200" dirty="0">
                <a:solidFill>
                  <a:srgbClr val="000000"/>
                </a:solidFill>
                <a:latin typeface="Roboto"/>
              </a:rPr>
              <a:t>The vision is a tall order!</a:t>
            </a:r>
          </a:p>
          <a:p>
            <a:pPr marL="690881" lvl="1" indent="-345440">
              <a:lnSpc>
                <a:spcPts val="4480"/>
              </a:lnSpc>
              <a:buFont typeface="Arial"/>
              <a:buChar char="•"/>
            </a:pPr>
            <a:r>
              <a:rPr lang="en-US" sz="3200" dirty="0">
                <a:solidFill>
                  <a:srgbClr val="000000"/>
                </a:solidFill>
                <a:latin typeface="Roboto"/>
              </a:rPr>
              <a:t>Nonprofits want to expand but that will not happen organically and without significant capital investment and key partnerships (in Ontario’s case the municipalities are key). </a:t>
            </a:r>
          </a:p>
          <a:p>
            <a:pPr marL="690881" lvl="1" indent="-345440">
              <a:lnSpc>
                <a:spcPts val="4480"/>
              </a:lnSpc>
              <a:buFont typeface="Arial"/>
              <a:buChar char="•"/>
            </a:pPr>
            <a:r>
              <a:rPr lang="en-US" sz="3200" dirty="0">
                <a:solidFill>
                  <a:srgbClr val="000000"/>
                </a:solidFill>
                <a:latin typeface="Roboto"/>
              </a:rPr>
              <a:t>Nonprofits cannot compete with for profits - for profits are organized, have ready capital, the ear of governments, and a strong voice in the public realm.</a:t>
            </a:r>
          </a:p>
          <a:p>
            <a:pPr marL="690881" lvl="1" indent="-345440">
              <a:lnSpc>
                <a:spcPts val="4480"/>
              </a:lnSpc>
              <a:buFont typeface="Arial"/>
              <a:buChar char="•"/>
            </a:pPr>
            <a:r>
              <a:rPr lang="en-US" sz="3200" dirty="0">
                <a:solidFill>
                  <a:srgbClr val="000000"/>
                </a:solidFill>
                <a:latin typeface="Roboto"/>
              </a:rPr>
              <a:t>There are some silver linings:</a:t>
            </a:r>
          </a:p>
          <a:p>
            <a:pPr marL="1381761" lvl="2" indent="-460587">
              <a:lnSpc>
                <a:spcPts val="4480"/>
              </a:lnSpc>
              <a:buFont typeface="Arial"/>
              <a:buChar char="⚬"/>
            </a:pPr>
            <a:r>
              <a:rPr lang="en-US" sz="3200" dirty="0">
                <a:solidFill>
                  <a:srgbClr val="000000"/>
                </a:solidFill>
                <a:latin typeface="Roboto"/>
              </a:rPr>
              <a:t>New funding formula in Ontario is pending</a:t>
            </a:r>
          </a:p>
          <a:p>
            <a:pPr marL="1381761" lvl="2" indent="-460587">
              <a:lnSpc>
                <a:spcPts val="4480"/>
              </a:lnSpc>
              <a:buFont typeface="Arial"/>
              <a:buChar char="⚬"/>
            </a:pPr>
            <a:r>
              <a:rPr lang="en-US" sz="3200" dirty="0">
                <a:solidFill>
                  <a:srgbClr val="000000"/>
                </a:solidFill>
                <a:latin typeface="Roboto"/>
              </a:rPr>
              <a:t>Promising capital funding from the federal government</a:t>
            </a:r>
          </a:p>
          <a:p>
            <a:pPr marL="1381761" lvl="2" indent="-460587">
              <a:lnSpc>
                <a:spcPts val="4480"/>
              </a:lnSpc>
              <a:buFont typeface="Arial"/>
              <a:buChar char="⚬"/>
            </a:pPr>
            <a:r>
              <a:rPr lang="en-US" sz="3200" dirty="0">
                <a:solidFill>
                  <a:srgbClr val="000000"/>
                </a:solidFill>
                <a:latin typeface="Roboto"/>
              </a:rPr>
              <a:t>Talks of a social acquisition fund for child care</a:t>
            </a:r>
          </a:p>
        </p:txBody>
      </p:sp>
      <p:sp>
        <p:nvSpPr>
          <p:cNvPr id="5" name="Freeform 5"/>
          <p:cNvSpPr/>
          <p:nvPr/>
        </p:nvSpPr>
        <p:spPr>
          <a:xfrm>
            <a:off x="15929715" y="7955673"/>
            <a:ext cx="2128443" cy="2128443"/>
          </a:xfrm>
          <a:custGeom>
            <a:avLst/>
            <a:gdLst/>
            <a:ahLst/>
            <a:cxnLst/>
            <a:rect l="l" t="t" r="r" b="b"/>
            <a:pathLst>
              <a:path w="2128443" h="2128443">
                <a:moveTo>
                  <a:pt x="0" y="0"/>
                </a:moveTo>
                <a:lnTo>
                  <a:pt x="2128443" y="0"/>
                </a:lnTo>
                <a:lnTo>
                  <a:pt x="2128443" y="2128443"/>
                </a:lnTo>
                <a:lnTo>
                  <a:pt x="0" y="2128443"/>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028700" y="485220"/>
            <a:ext cx="16230600" cy="2432050"/>
          </a:xfrm>
          <a:prstGeom prst="rect">
            <a:avLst/>
          </a:prstGeom>
        </p:spPr>
        <p:txBody>
          <a:bodyPr lIns="0" tIns="0" rIns="0" bIns="0" rtlCol="0" anchor="t">
            <a:spAutoFit/>
          </a:bodyPr>
          <a:lstStyle/>
          <a:p>
            <a:pPr>
              <a:lnSpc>
                <a:spcPts val="9799"/>
              </a:lnSpc>
            </a:pPr>
            <a:r>
              <a:rPr lang="en-US" sz="6999" spc="118">
                <a:solidFill>
                  <a:srgbClr val="E30C77"/>
                </a:solidFill>
                <a:latin typeface="Nourd Semi-Bold"/>
              </a:rPr>
              <a:t>THE VISION WILL NOT HAPPEN ORGANICALLY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186311" cy="3479800"/>
          </a:xfrm>
        </p:grpSpPr>
        <p:sp>
          <p:nvSpPr>
            <p:cNvPr id="3" name="Freeform 3"/>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8DC63F"/>
            </a:solidFill>
          </p:spPr>
          <p:txBody>
            <a:bodyPr/>
            <a:lstStyle/>
            <a:p>
              <a:endParaRPr lang="en-US"/>
            </a:p>
          </p:txBody>
        </p:sp>
      </p:grpSp>
      <p:sp>
        <p:nvSpPr>
          <p:cNvPr id="4" name="TextBox 4"/>
          <p:cNvSpPr txBox="1"/>
          <p:nvPr/>
        </p:nvSpPr>
        <p:spPr>
          <a:xfrm>
            <a:off x="1006929" y="5099697"/>
            <a:ext cx="15471079" cy="2242820"/>
          </a:xfrm>
          <a:prstGeom prst="rect">
            <a:avLst/>
          </a:prstGeom>
        </p:spPr>
        <p:txBody>
          <a:bodyPr lIns="0" tIns="0" rIns="0" bIns="0" rtlCol="0" anchor="t">
            <a:spAutoFit/>
          </a:bodyPr>
          <a:lstStyle/>
          <a:p>
            <a:pPr marL="690881" lvl="1" indent="-345440">
              <a:lnSpc>
                <a:spcPts val="4480"/>
              </a:lnSpc>
              <a:buFont typeface="Arial"/>
              <a:buChar char="•"/>
            </a:pPr>
            <a:r>
              <a:rPr lang="en-US" sz="3200" u="sng" dirty="0">
                <a:solidFill>
                  <a:srgbClr val="000000"/>
                </a:solidFill>
                <a:latin typeface="Roboto"/>
                <a:hlinkClick r:id="rId3" tooltip="https://theonn.ca/publication/reflections-on-the-canada-wide-early-learning-child-care-cwelcc-2024-child-care-funding-formula-discussion-paper/"/>
              </a:rPr>
              <a:t>Discussion paper on the Ontario government’s proposed funding formula</a:t>
            </a:r>
            <a:r>
              <a:rPr lang="en-US" sz="3200" dirty="0">
                <a:solidFill>
                  <a:srgbClr val="000000"/>
                </a:solidFill>
                <a:latin typeface="Roboto"/>
              </a:rPr>
              <a:t> (2023)</a:t>
            </a:r>
          </a:p>
          <a:p>
            <a:pPr marL="690881" lvl="1" indent="-345440">
              <a:lnSpc>
                <a:spcPts val="4480"/>
              </a:lnSpc>
              <a:buFont typeface="Arial"/>
              <a:buChar char="•"/>
            </a:pPr>
            <a:r>
              <a:rPr lang="en-US" sz="3200" u="sng" dirty="0">
                <a:solidFill>
                  <a:srgbClr val="000000"/>
                </a:solidFill>
                <a:latin typeface="Roboto"/>
                <a:hlinkClick r:id="rId4" tooltip="https://theonn.ca/publication/nonprofits-deliver-high-quality-flexible-child-care-choices/"/>
              </a:rPr>
              <a:t>Nonprofits deliver high-quality, felxible child care choices</a:t>
            </a:r>
            <a:r>
              <a:rPr lang="en-US" sz="3200" dirty="0">
                <a:solidFill>
                  <a:srgbClr val="000000"/>
                </a:solidFill>
                <a:latin typeface="Roboto"/>
              </a:rPr>
              <a:t> (2022)</a:t>
            </a:r>
          </a:p>
          <a:p>
            <a:pPr marL="690881" lvl="1" indent="-345440">
              <a:lnSpc>
                <a:spcPts val="4480"/>
              </a:lnSpc>
              <a:buFont typeface="Arial"/>
              <a:buChar char="•"/>
            </a:pPr>
            <a:r>
              <a:rPr lang="en-US" sz="3200" u="sng" dirty="0">
                <a:solidFill>
                  <a:srgbClr val="000000"/>
                </a:solidFill>
                <a:latin typeface="Roboto"/>
                <a:hlinkClick r:id="rId4" tooltip="https://theonn.ca/publication/nonprofits-deliver-high-quality-flexible-child-care-choices/"/>
              </a:rPr>
              <a:t>Nonprofits deliver a canada-wild child care system</a:t>
            </a:r>
            <a:r>
              <a:rPr lang="en-US" sz="3200" dirty="0">
                <a:solidFill>
                  <a:srgbClr val="000000"/>
                </a:solidFill>
                <a:latin typeface="Roboto"/>
              </a:rPr>
              <a:t> (2021)</a:t>
            </a:r>
          </a:p>
          <a:p>
            <a:pPr marL="690881" lvl="1" indent="-345440">
              <a:lnSpc>
                <a:spcPts val="4480"/>
              </a:lnSpc>
              <a:buFont typeface="Arial"/>
              <a:buChar char="•"/>
            </a:pPr>
            <a:r>
              <a:rPr lang="en-US" sz="3200" u="sng" dirty="0">
                <a:solidFill>
                  <a:srgbClr val="000000"/>
                </a:solidFill>
                <a:latin typeface="Roboto"/>
                <a:hlinkClick r:id="rId5" tooltip="https://theonn.ca/topics/policy-priorities/financing/nonprofit-business-model/"/>
              </a:rPr>
              <a:t>Protecting community assets through nonprofits</a:t>
            </a:r>
            <a:r>
              <a:rPr lang="en-US" sz="3200" dirty="0">
                <a:solidFill>
                  <a:srgbClr val="000000"/>
                </a:solidFill>
                <a:latin typeface="Roboto"/>
              </a:rPr>
              <a:t> (2018)</a:t>
            </a:r>
          </a:p>
        </p:txBody>
      </p:sp>
      <p:sp>
        <p:nvSpPr>
          <p:cNvPr id="5" name="Freeform 5"/>
          <p:cNvSpPr/>
          <p:nvPr/>
        </p:nvSpPr>
        <p:spPr>
          <a:xfrm>
            <a:off x="15929715" y="7955673"/>
            <a:ext cx="2128443" cy="2128443"/>
          </a:xfrm>
          <a:custGeom>
            <a:avLst/>
            <a:gdLst/>
            <a:ahLst/>
            <a:cxnLst/>
            <a:rect l="l" t="t" r="r" b="b"/>
            <a:pathLst>
              <a:path w="2128443" h="2128443">
                <a:moveTo>
                  <a:pt x="0" y="0"/>
                </a:moveTo>
                <a:lnTo>
                  <a:pt x="2128443" y="0"/>
                </a:lnTo>
                <a:lnTo>
                  <a:pt x="2128443" y="2128443"/>
                </a:lnTo>
                <a:lnTo>
                  <a:pt x="0" y="2128443"/>
                </a:lnTo>
                <a:lnTo>
                  <a:pt x="0" y="0"/>
                </a:lnTo>
                <a:close/>
              </a:path>
            </a:pathLst>
          </a:custGeom>
          <a:blipFill>
            <a:blip r:embed="rId6"/>
            <a:stretch>
              <a:fillRect/>
            </a:stretch>
          </a:blipFill>
        </p:spPr>
        <p:txBody>
          <a:bodyPr/>
          <a:lstStyle/>
          <a:p>
            <a:endParaRPr lang="en-US"/>
          </a:p>
        </p:txBody>
      </p:sp>
      <p:sp>
        <p:nvSpPr>
          <p:cNvPr id="6" name="TextBox 6"/>
          <p:cNvSpPr txBox="1"/>
          <p:nvPr/>
        </p:nvSpPr>
        <p:spPr>
          <a:xfrm>
            <a:off x="1028700" y="485220"/>
            <a:ext cx="16230600" cy="2432050"/>
          </a:xfrm>
          <a:prstGeom prst="rect">
            <a:avLst/>
          </a:prstGeom>
        </p:spPr>
        <p:txBody>
          <a:bodyPr lIns="0" tIns="0" rIns="0" bIns="0" rtlCol="0" anchor="t">
            <a:spAutoFit/>
          </a:bodyPr>
          <a:lstStyle/>
          <a:p>
            <a:pPr>
              <a:lnSpc>
                <a:spcPts val="9799"/>
              </a:lnSpc>
            </a:pPr>
            <a:r>
              <a:rPr lang="en-US" sz="6999" spc="118">
                <a:solidFill>
                  <a:srgbClr val="E30C77"/>
                </a:solidFill>
                <a:latin typeface="Nourd Semi-Bold"/>
              </a:rPr>
              <a:t>NONPROFIT DRIVEN CHILD CARE RESOURCES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Freeform 2">
            <a:hlinkClick r:id="rId2" tooltip="https://twitter.com/o_n_n"/>
          </p:cNvPr>
          <p:cNvSpPr/>
          <p:nvPr/>
        </p:nvSpPr>
        <p:spPr>
          <a:xfrm>
            <a:off x="1028700" y="5790136"/>
            <a:ext cx="1480093" cy="1480093"/>
          </a:xfrm>
          <a:custGeom>
            <a:avLst/>
            <a:gdLst/>
            <a:ahLst/>
            <a:cxnLst/>
            <a:rect l="l" t="t" r="r" b="b"/>
            <a:pathLst>
              <a:path w="1480093" h="1480093">
                <a:moveTo>
                  <a:pt x="0" y="0"/>
                </a:moveTo>
                <a:lnTo>
                  <a:pt x="1480093" y="0"/>
                </a:lnTo>
                <a:lnTo>
                  <a:pt x="1480093" y="1480093"/>
                </a:lnTo>
                <a:lnTo>
                  <a:pt x="0" y="14800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hlinkClick r:id="rId5" tooltip="https://www.linkedin.com/company/ontario-nonprofit-network/"/>
          </p:cNvPr>
          <p:cNvSpPr/>
          <p:nvPr/>
        </p:nvSpPr>
        <p:spPr>
          <a:xfrm>
            <a:off x="8386118" y="5790136"/>
            <a:ext cx="1515765" cy="1515765"/>
          </a:xfrm>
          <a:custGeom>
            <a:avLst/>
            <a:gdLst/>
            <a:ahLst/>
            <a:cxnLst/>
            <a:rect l="l" t="t" r="r" b="b"/>
            <a:pathLst>
              <a:path w="1515765" h="1515765">
                <a:moveTo>
                  <a:pt x="0" y="0"/>
                </a:moveTo>
                <a:lnTo>
                  <a:pt x="1515764" y="0"/>
                </a:lnTo>
                <a:lnTo>
                  <a:pt x="1515764" y="1515765"/>
                </a:lnTo>
                <a:lnTo>
                  <a:pt x="0" y="15157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 name="Freeform 4">
            <a:hlinkClick r:id="rId8" tooltip="http://theonn.ca"/>
          </p:cNvPr>
          <p:cNvSpPr/>
          <p:nvPr/>
        </p:nvSpPr>
        <p:spPr>
          <a:xfrm>
            <a:off x="12084581" y="5594053"/>
            <a:ext cx="1836588" cy="1836588"/>
          </a:xfrm>
          <a:custGeom>
            <a:avLst/>
            <a:gdLst/>
            <a:ahLst/>
            <a:cxnLst/>
            <a:rect l="l" t="t" r="r" b="b"/>
            <a:pathLst>
              <a:path w="1836588" h="1836588">
                <a:moveTo>
                  <a:pt x="0" y="0"/>
                </a:moveTo>
                <a:lnTo>
                  <a:pt x="1836589" y="0"/>
                </a:lnTo>
                <a:lnTo>
                  <a:pt x="1836589" y="1836588"/>
                </a:lnTo>
                <a:lnTo>
                  <a:pt x="0" y="18365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 name="Freeform 5">
            <a:hlinkClick r:id="rId8" tooltip="http://theonn.ca"/>
          </p:cNvPr>
          <p:cNvSpPr/>
          <p:nvPr/>
        </p:nvSpPr>
        <p:spPr>
          <a:xfrm>
            <a:off x="15547452" y="5656423"/>
            <a:ext cx="1711848" cy="1711848"/>
          </a:xfrm>
          <a:custGeom>
            <a:avLst/>
            <a:gdLst/>
            <a:ahLst/>
            <a:cxnLst/>
            <a:rect l="l" t="t" r="r" b="b"/>
            <a:pathLst>
              <a:path w="1711848" h="1711848">
                <a:moveTo>
                  <a:pt x="0" y="0"/>
                </a:moveTo>
                <a:lnTo>
                  <a:pt x="1711848" y="0"/>
                </a:lnTo>
                <a:lnTo>
                  <a:pt x="1711848" y="1711848"/>
                </a:lnTo>
                <a:lnTo>
                  <a:pt x="0" y="171184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6" name="Freeform 6"/>
          <p:cNvSpPr/>
          <p:nvPr/>
        </p:nvSpPr>
        <p:spPr>
          <a:xfrm>
            <a:off x="4506251" y="5790136"/>
            <a:ext cx="1480093" cy="1480093"/>
          </a:xfrm>
          <a:custGeom>
            <a:avLst/>
            <a:gdLst/>
            <a:ahLst/>
            <a:cxnLst/>
            <a:rect l="l" t="t" r="r" b="b"/>
            <a:pathLst>
              <a:path w="1480093" h="1480093">
                <a:moveTo>
                  <a:pt x="0" y="0"/>
                </a:moveTo>
                <a:lnTo>
                  <a:pt x="1480093" y="0"/>
                </a:lnTo>
                <a:lnTo>
                  <a:pt x="1480093" y="1480093"/>
                </a:lnTo>
                <a:lnTo>
                  <a:pt x="0" y="148009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7" name="Group 7"/>
          <p:cNvGrpSpPr/>
          <p:nvPr/>
        </p:nvGrpSpPr>
        <p:grpSpPr>
          <a:xfrm>
            <a:off x="0" y="0"/>
            <a:ext cx="18288000" cy="10287000"/>
            <a:chOff x="0" y="0"/>
            <a:chExt cx="6186311" cy="3479800"/>
          </a:xfrm>
        </p:grpSpPr>
        <p:sp>
          <p:nvSpPr>
            <p:cNvPr id="8" name="Freeform 8"/>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004361"/>
            </a:solidFill>
          </p:spPr>
          <p:txBody>
            <a:bodyPr/>
            <a:lstStyle/>
            <a:p>
              <a:endParaRPr lang="en-US"/>
            </a:p>
          </p:txBody>
        </p:sp>
      </p:grpSp>
      <p:sp>
        <p:nvSpPr>
          <p:cNvPr id="9" name="TextBox 9"/>
          <p:cNvSpPr txBox="1"/>
          <p:nvPr/>
        </p:nvSpPr>
        <p:spPr>
          <a:xfrm>
            <a:off x="11918440" y="7816726"/>
            <a:ext cx="2168872" cy="737235"/>
          </a:xfrm>
          <a:prstGeom prst="rect">
            <a:avLst/>
          </a:prstGeom>
        </p:spPr>
        <p:txBody>
          <a:bodyPr lIns="0" tIns="0" rIns="0" bIns="0" rtlCol="0" anchor="t">
            <a:spAutoFit/>
          </a:bodyPr>
          <a:lstStyle/>
          <a:p>
            <a:pPr algn="ctr">
              <a:lnSpc>
                <a:spcPts val="3359"/>
              </a:lnSpc>
            </a:pPr>
            <a:r>
              <a:rPr lang="en-US" sz="2400">
                <a:solidFill>
                  <a:srgbClr val="FFFFFF"/>
                </a:solidFill>
                <a:latin typeface="Roboto Bold"/>
              </a:rPr>
              <a:t>info@theonn.ca</a:t>
            </a:r>
          </a:p>
          <a:p>
            <a:pPr algn="ctr">
              <a:lnSpc>
                <a:spcPts val="2520"/>
              </a:lnSpc>
            </a:pPr>
            <a:endParaRPr lang="en-US" sz="2400">
              <a:solidFill>
                <a:srgbClr val="FFFFFF"/>
              </a:solidFill>
              <a:latin typeface="Roboto Bold"/>
            </a:endParaRPr>
          </a:p>
        </p:txBody>
      </p:sp>
      <p:sp>
        <p:nvSpPr>
          <p:cNvPr id="10" name="TextBox 10"/>
          <p:cNvSpPr txBox="1"/>
          <p:nvPr/>
        </p:nvSpPr>
        <p:spPr>
          <a:xfrm>
            <a:off x="3981184" y="7816726"/>
            <a:ext cx="2530227" cy="834390"/>
          </a:xfrm>
          <a:prstGeom prst="rect">
            <a:avLst/>
          </a:prstGeom>
        </p:spPr>
        <p:txBody>
          <a:bodyPr lIns="0" tIns="0" rIns="0" bIns="0" rtlCol="0" anchor="t">
            <a:spAutoFit/>
          </a:bodyPr>
          <a:lstStyle/>
          <a:p>
            <a:pPr algn="ctr">
              <a:lnSpc>
                <a:spcPts val="3359"/>
              </a:lnSpc>
            </a:pPr>
            <a:r>
              <a:rPr lang="en-US" sz="2400">
                <a:solidFill>
                  <a:srgbClr val="FFFFFF"/>
                </a:solidFill>
                <a:latin typeface="Roboto Bold"/>
                <a:hlinkClick r:id="rId15" tooltip="https://www.facebook.com/OntarioNonprofitNetwork/"/>
              </a:rPr>
              <a:t>Ontario_Nonprofit </a:t>
            </a:r>
          </a:p>
          <a:p>
            <a:pPr algn="ctr">
              <a:lnSpc>
                <a:spcPts val="3359"/>
              </a:lnSpc>
            </a:pPr>
            <a:r>
              <a:rPr lang="en-US" sz="2400">
                <a:solidFill>
                  <a:srgbClr val="FFFFFF"/>
                </a:solidFill>
                <a:latin typeface="Roboto Bold"/>
              </a:rPr>
              <a:t>_</a:t>
            </a:r>
            <a:r>
              <a:rPr lang="en-US" sz="2400">
                <a:solidFill>
                  <a:srgbClr val="FFFFFF"/>
                </a:solidFill>
                <a:latin typeface="Roboto Bold"/>
                <a:hlinkClick r:id="rId15" tooltip="https://www.facebook.com/OntarioNonprofitNetwork/"/>
              </a:rPr>
              <a:t>Network</a:t>
            </a:r>
          </a:p>
        </p:txBody>
      </p:sp>
      <p:sp>
        <p:nvSpPr>
          <p:cNvPr id="11" name="TextBox 11"/>
          <p:cNvSpPr txBox="1"/>
          <p:nvPr/>
        </p:nvSpPr>
        <p:spPr>
          <a:xfrm>
            <a:off x="7908950" y="7794819"/>
            <a:ext cx="2470100" cy="834390"/>
          </a:xfrm>
          <a:prstGeom prst="rect">
            <a:avLst/>
          </a:prstGeom>
        </p:spPr>
        <p:txBody>
          <a:bodyPr lIns="0" tIns="0" rIns="0" bIns="0" rtlCol="0" anchor="t">
            <a:spAutoFit/>
          </a:bodyPr>
          <a:lstStyle/>
          <a:p>
            <a:pPr algn="ctr">
              <a:lnSpc>
                <a:spcPts val="3359"/>
              </a:lnSpc>
            </a:pPr>
            <a:r>
              <a:rPr lang="en-US" sz="2400">
                <a:solidFill>
                  <a:srgbClr val="FFFFFF"/>
                </a:solidFill>
                <a:latin typeface="Roboto Bold"/>
                <a:hlinkClick r:id="rId5" tooltip="https://www.linkedin.com/company/ontario-nonprofit-network/"/>
              </a:rPr>
              <a:t>Ontario Nonprofit </a:t>
            </a:r>
          </a:p>
          <a:p>
            <a:pPr algn="ctr">
              <a:lnSpc>
                <a:spcPts val="3359"/>
              </a:lnSpc>
            </a:pPr>
            <a:r>
              <a:rPr lang="en-US" sz="2400">
                <a:solidFill>
                  <a:srgbClr val="FFFFFF"/>
                </a:solidFill>
                <a:latin typeface="Roboto Bold"/>
                <a:hlinkClick r:id="rId5" tooltip="https://www.linkedin.com/company/ontario-nonprofit-network/"/>
              </a:rPr>
              <a:t>Network</a:t>
            </a:r>
          </a:p>
        </p:txBody>
      </p:sp>
      <p:sp>
        <p:nvSpPr>
          <p:cNvPr id="12" name="TextBox 12"/>
          <p:cNvSpPr txBox="1"/>
          <p:nvPr/>
        </p:nvSpPr>
        <p:spPr>
          <a:xfrm>
            <a:off x="15721892" y="7899594"/>
            <a:ext cx="1362968" cy="415290"/>
          </a:xfrm>
          <a:prstGeom prst="rect">
            <a:avLst/>
          </a:prstGeom>
        </p:spPr>
        <p:txBody>
          <a:bodyPr lIns="0" tIns="0" rIns="0" bIns="0" rtlCol="0" anchor="t">
            <a:spAutoFit/>
          </a:bodyPr>
          <a:lstStyle/>
          <a:p>
            <a:pPr algn="ctr">
              <a:lnSpc>
                <a:spcPts val="3359"/>
              </a:lnSpc>
            </a:pPr>
            <a:r>
              <a:rPr lang="en-US" sz="2400">
                <a:solidFill>
                  <a:srgbClr val="FFFFFF"/>
                </a:solidFill>
                <a:latin typeface="Roboto Bold"/>
                <a:hlinkClick r:id="rId8" tooltip="http://theonn.ca"/>
              </a:rPr>
              <a:t>theonn.ca</a:t>
            </a:r>
          </a:p>
        </p:txBody>
      </p:sp>
      <p:sp>
        <p:nvSpPr>
          <p:cNvPr id="13" name="TextBox 13"/>
          <p:cNvSpPr txBox="1"/>
          <p:nvPr/>
        </p:nvSpPr>
        <p:spPr>
          <a:xfrm>
            <a:off x="1375840" y="7794819"/>
            <a:ext cx="785812" cy="415290"/>
          </a:xfrm>
          <a:prstGeom prst="rect">
            <a:avLst/>
          </a:prstGeom>
        </p:spPr>
        <p:txBody>
          <a:bodyPr lIns="0" tIns="0" rIns="0" bIns="0" rtlCol="0" anchor="t">
            <a:spAutoFit/>
          </a:bodyPr>
          <a:lstStyle/>
          <a:p>
            <a:pPr algn="ctr">
              <a:lnSpc>
                <a:spcPts val="3359"/>
              </a:lnSpc>
            </a:pPr>
            <a:r>
              <a:rPr lang="en-US" sz="2400">
                <a:solidFill>
                  <a:srgbClr val="FFFFFF"/>
                </a:solidFill>
                <a:latin typeface="Roboto Bold"/>
                <a:hlinkClick r:id="rId2" tooltip="https://twitter.com/o_n_n"/>
              </a:rPr>
              <a:t>o_n_n</a:t>
            </a:r>
          </a:p>
        </p:txBody>
      </p:sp>
      <p:sp>
        <p:nvSpPr>
          <p:cNvPr id="14" name="TextBox 14"/>
          <p:cNvSpPr txBox="1"/>
          <p:nvPr/>
        </p:nvSpPr>
        <p:spPr>
          <a:xfrm>
            <a:off x="3217984" y="1504405"/>
            <a:ext cx="11852033" cy="3381388"/>
          </a:xfrm>
          <a:prstGeom prst="rect">
            <a:avLst/>
          </a:prstGeom>
        </p:spPr>
        <p:txBody>
          <a:bodyPr lIns="0" tIns="0" rIns="0" bIns="0" rtlCol="0" anchor="t">
            <a:spAutoFit/>
          </a:bodyPr>
          <a:lstStyle/>
          <a:p>
            <a:pPr algn="ctr">
              <a:lnSpc>
                <a:spcPts val="13649"/>
              </a:lnSpc>
            </a:pPr>
            <a:r>
              <a:rPr lang="en-US" sz="9749">
                <a:solidFill>
                  <a:srgbClr val="FFFFFF"/>
                </a:solidFill>
                <a:latin typeface="League Spartan"/>
              </a:rPr>
              <a:t>Thank you for joining!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186311" cy="3479800"/>
          </a:xfrm>
        </p:grpSpPr>
        <p:sp>
          <p:nvSpPr>
            <p:cNvPr id="3" name="Freeform 3"/>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8DC63F"/>
            </a:solidFill>
          </p:spPr>
          <p:txBody>
            <a:bodyPr/>
            <a:lstStyle/>
            <a:p>
              <a:endParaRPr lang="en-US"/>
            </a:p>
          </p:txBody>
        </p:sp>
      </p:grpSp>
      <p:sp>
        <p:nvSpPr>
          <p:cNvPr id="4" name="TextBox 4"/>
          <p:cNvSpPr txBox="1"/>
          <p:nvPr/>
        </p:nvSpPr>
        <p:spPr>
          <a:xfrm>
            <a:off x="1028700" y="809213"/>
            <a:ext cx="17509988" cy="882650"/>
          </a:xfrm>
          <a:prstGeom prst="rect">
            <a:avLst/>
          </a:prstGeom>
        </p:spPr>
        <p:txBody>
          <a:bodyPr lIns="0" tIns="0" rIns="0" bIns="0" rtlCol="0" anchor="t">
            <a:spAutoFit/>
          </a:bodyPr>
          <a:lstStyle/>
          <a:p>
            <a:pPr>
              <a:lnSpc>
                <a:spcPts val="7149"/>
              </a:lnSpc>
            </a:pPr>
            <a:r>
              <a:rPr lang="en-US" sz="5499">
                <a:solidFill>
                  <a:srgbClr val="004361"/>
                </a:solidFill>
                <a:latin typeface="League Spartan"/>
              </a:rPr>
              <a:t>Working together towards a</a:t>
            </a:r>
          </a:p>
        </p:txBody>
      </p:sp>
      <p:sp>
        <p:nvSpPr>
          <p:cNvPr id="5" name="TextBox 5"/>
          <p:cNvSpPr txBox="1"/>
          <p:nvPr/>
        </p:nvSpPr>
        <p:spPr>
          <a:xfrm>
            <a:off x="1028700" y="2153388"/>
            <a:ext cx="14761023" cy="7277100"/>
          </a:xfrm>
          <a:prstGeom prst="rect">
            <a:avLst/>
          </a:prstGeom>
        </p:spPr>
        <p:txBody>
          <a:bodyPr lIns="0" tIns="0" rIns="0" bIns="0" rtlCol="0" anchor="t">
            <a:spAutoFit/>
          </a:bodyPr>
          <a:lstStyle/>
          <a:p>
            <a:pPr>
              <a:lnSpc>
                <a:spcPts val="14398"/>
              </a:lnSpc>
            </a:pPr>
            <a:r>
              <a:rPr lang="en-US" sz="11998">
                <a:solidFill>
                  <a:srgbClr val="812D6F"/>
                </a:solidFill>
                <a:latin typeface="League Spartan"/>
              </a:rPr>
              <a:t>STRONG AND </a:t>
            </a:r>
            <a:r>
              <a:rPr lang="en-US" sz="11998">
                <a:solidFill>
                  <a:srgbClr val="8DC63F"/>
                </a:solidFill>
                <a:latin typeface="League Spartan"/>
              </a:rPr>
              <a:t>RESILIENT</a:t>
            </a:r>
            <a:r>
              <a:rPr lang="en-US" sz="11998">
                <a:solidFill>
                  <a:srgbClr val="812D6F"/>
                </a:solidFill>
                <a:latin typeface="League Spartan"/>
              </a:rPr>
              <a:t> NONPROFIT SECTOR</a:t>
            </a:r>
          </a:p>
        </p:txBody>
      </p:sp>
      <p:sp>
        <p:nvSpPr>
          <p:cNvPr id="6" name="Freeform 6"/>
          <p:cNvSpPr/>
          <p:nvPr/>
        </p:nvSpPr>
        <p:spPr>
          <a:xfrm>
            <a:off x="15929715" y="7955673"/>
            <a:ext cx="2128443" cy="2128443"/>
          </a:xfrm>
          <a:custGeom>
            <a:avLst/>
            <a:gdLst/>
            <a:ahLst/>
            <a:cxnLst/>
            <a:rect l="l" t="t" r="r" b="b"/>
            <a:pathLst>
              <a:path w="2128443" h="2128443">
                <a:moveTo>
                  <a:pt x="0" y="0"/>
                </a:moveTo>
                <a:lnTo>
                  <a:pt x="2128443" y="0"/>
                </a:lnTo>
                <a:lnTo>
                  <a:pt x="2128443" y="2128443"/>
                </a:lnTo>
                <a:lnTo>
                  <a:pt x="0" y="2128443"/>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186311" cy="3479800"/>
          </a:xfrm>
        </p:grpSpPr>
        <p:sp>
          <p:nvSpPr>
            <p:cNvPr id="3" name="Freeform 3"/>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8DC63F"/>
            </a:solidFill>
          </p:spPr>
          <p:txBody>
            <a:bodyPr/>
            <a:lstStyle/>
            <a:p>
              <a:endParaRPr lang="en-US"/>
            </a:p>
          </p:txBody>
        </p:sp>
      </p:grpSp>
      <p:sp>
        <p:nvSpPr>
          <p:cNvPr id="4" name="TextBox 4"/>
          <p:cNvSpPr txBox="1"/>
          <p:nvPr/>
        </p:nvSpPr>
        <p:spPr>
          <a:xfrm>
            <a:off x="1061357" y="3420376"/>
            <a:ext cx="14901015" cy="5179695"/>
          </a:xfrm>
          <a:prstGeom prst="rect">
            <a:avLst/>
          </a:prstGeom>
        </p:spPr>
        <p:txBody>
          <a:bodyPr lIns="0" tIns="0" rIns="0" bIns="0" rtlCol="0" anchor="t">
            <a:spAutoFit/>
          </a:bodyPr>
          <a:lstStyle/>
          <a:p>
            <a:pPr marL="906780" lvl="1" indent="-453390">
              <a:lnSpc>
                <a:spcPts val="5880"/>
              </a:lnSpc>
              <a:buFont typeface="Arial"/>
              <a:buChar char="•"/>
            </a:pPr>
            <a:r>
              <a:rPr lang="en-US" sz="4200" dirty="0">
                <a:solidFill>
                  <a:srgbClr val="000000"/>
                </a:solidFill>
                <a:latin typeface="Roboto"/>
              </a:rPr>
              <a:t>A Canada-wide licensed child care system that is accessible, affordable, and high quality.</a:t>
            </a:r>
          </a:p>
          <a:p>
            <a:pPr marL="906780" lvl="1" indent="-453390">
              <a:lnSpc>
                <a:spcPts val="5880"/>
              </a:lnSpc>
              <a:buFont typeface="Arial"/>
              <a:buChar char="•"/>
            </a:pPr>
            <a:r>
              <a:rPr lang="en-US" sz="4200" dirty="0">
                <a:solidFill>
                  <a:srgbClr val="000000"/>
                </a:solidFill>
                <a:latin typeface="Roboto"/>
              </a:rPr>
              <a:t>Nonprofit and public sector driven system.</a:t>
            </a:r>
          </a:p>
          <a:p>
            <a:pPr marL="906780" lvl="1" indent="-453390">
              <a:lnSpc>
                <a:spcPts val="5880"/>
              </a:lnSpc>
              <a:buFont typeface="Arial"/>
              <a:buChar char="•"/>
            </a:pPr>
            <a:r>
              <a:rPr lang="en-US" sz="4200" dirty="0">
                <a:solidFill>
                  <a:srgbClr val="000000"/>
                </a:solidFill>
                <a:latin typeface="Roboto"/>
              </a:rPr>
              <a:t>Decent work for child care workforce. </a:t>
            </a:r>
          </a:p>
          <a:p>
            <a:pPr marL="906780" lvl="1" indent="-453390">
              <a:lnSpc>
                <a:spcPts val="5880"/>
              </a:lnSpc>
              <a:buFont typeface="Arial"/>
              <a:buChar char="•"/>
            </a:pPr>
            <a:r>
              <a:rPr lang="en-US" sz="4200" dirty="0">
                <a:solidFill>
                  <a:srgbClr val="000000"/>
                </a:solidFill>
                <a:latin typeface="Roboto"/>
              </a:rPr>
              <a:t>“Tax credits and deductions are policy tools </a:t>
            </a:r>
            <a:r>
              <a:rPr lang="en-US" sz="4200" dirty="0" err="1">
                <a:solidFill>
                  <a:srgbClr val="000000"/>
                </a:solidFill>
                <a:latin typeface="Roboto"/>
              </a:rPr>
              <a:t>favoured</a:t>
            </a:r>
            <a:r>
              <a:rPr lang="en-US" sz="4200" dirty="0">
                <a:solidFill>
                  <a:srgbClr val="000000"/>
                </a:solidFill>
                <a:latin typeface="Roboto"/>
              </a:rPr>
              <a:t> by many governments, but they do not build child-care spaces or reliable care systems.”</a:t>
            </a:r>
          </a:p>
        </p:txBody>
      </p:sp>
      <p:sp>
        <p:nvSpPr>
          <p:cNvPr id="5" name="Freeform 5"/>
          <p:cNvSpPr/>
          <p:nvPr/>
        </p:nvSpPr>
        <p:spPr>
          <a:xfrm>
            <a:off x="15929715" y="7955673"/>
            <a:ext cx="2128443" cy="2128443"/>
          </a:xfrm>
          <a:custGeom>
            <a:avLst/>
            <a:gdLst/>
            <a:ahLst/>
            <a:cxnLst/>
            <a:rect l="l" t="t" r="r" b="b"/>
            <a:pathLst>
              <a:path w="2128443" h="2128443">
                <a:moveTo>
                  <a:pt x="0" y="0"/>
                </a:moveTo>
                <a:lnTo>
                  <a:pt x="2128443" y="0"/>
                </a:lnTo>
                <a:lnTo>
                  <a:pt x="2128443" y="2128443"/>
                </a:lnTo>
                <a:lnTo>
                  <a:pt x="0" y="2128443"/>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072243" y="1113288"/>
            <a:ext cx="16230600" cy="1193800"/>
          </a:xfrm>
          <a:prstGeom prst="rect">
            <a:avLst/>
          </a:prstGeom>
        </p:spPr>
        <p:txBody>
          <a:bodyPr lIns="0" tIns="0" rIns="0" bIns="0" rtlCol="0" anchor="t">
            <a:spAutoFit/>
          </a:bodyPr>
          <a:lstStyle/>
          <a:p>
            <a:pPr>
              <a:lnSpc>
                <a:spcPts val="9799"/>
              </a:lnSpc>
            </a:pPr>
            <a:r>
              <a:rPr lang="en-US" sz="6999" spc="118" dirty="0">
                <a:solidFill>
                  <a:srgbClr val="E30C77"/>
                </a:solidFill>
                <a:latin typeface="Nourd Semi-Bold"/>
              </a:rPr>
              <a:t>THE VISION ONN IS SUPPORTING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186311" cy="3479800"/>
          </a:xfrm>
        </p:grpSpPr>
        <p:sp>
          <p:nvSpPr>
            <p:cNvPr id="3" name="Freeform 3"/>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8DC63F"/>
            </a:solidFill>
          </p:spPr>
          <p:txBody>
            <a:bodyPr/>
            <a:lstStyle/>
            <a:p>
              <a:endParaRPr lang="en-US"/>
            </a:p>
          </p:txBody>
        </p:sp>
      </p:grpSp>
      <p:sp>
        <p:nvSpPr>
          <p:cNvPr id="4" name="TextBox 4"/>
          <p:cNvSpPr txBox="1"/>
          <p:nvPr/>
        </p:nvSpPr>
        <p:spPr>
          <a:xfrm>
            <a:off x="525236" y="2230584"/>
            <a:ext cx="16734064" cy="7130157"/>
          </a:xfrm>
          <a:prstGeom prst="rect">
            <a:avLst/>
          </a:prstGeom>
        </p:spPr>
        <p:txBody>
          <a:bodyPr wrap="square" lIns="0" tIns="0" rIns="0" bIns="0" rtlCol="0" anchor="t">
            <a:spAutoFit/>
          </a:bodyPr>
          <a:lstStyle/>
          <a:p>
            <a:pPr marL="669291" lvl="1" indent="-334646">
              <a:lnSpc>
                <a:spcPts val="4340"/>
              </a:lnSpc>
              <a:buFont typeface="Arial"/>
              <a:buChar char="•"/>
            </a:pPr>
            <a:r>
              <a:rPr lang="en-US" sz="3100" dirty="0">
                <a:solidFill>
                  <a:srgbClr val="000000"/>
                </a:solidFill>
                <a:latin typeface="Roboto Bold"/>
              </a:rPr>
              <a:t>Decent Work Systems: 77%</a:t>
            </a:r>
            <a:r>
              <a:rPr lang="en-US" sz="3100" dirty="0">
                <a:solidFill>
                  <a:srgbClr val="000000"/>
                </a:solidFill>
                <a:latin typeface="Roboto"/>
              </a:rPr>
              <a:t> of workers in Ontario’s nonprofit sector are women, many of whom rely on child care to work outside of the home.</a:t>
            </a:r>
          </a:p>
          <a:p>
            <a:pPr marL="669291" lvl="1" indent="-334646">
              <a:lnSpc>
                <a:spcPts val="4340"/>
              </a:lnSpc>
              <a:buFont typeface="Arial"/>
              <a:buChar char="•"/>
            </a:pPr>
            <a:r>
              <a:rPr lang="en-US" sz="3100" dirty="0">
                <a:solidFill>
                  <a:srgbClr val="000000"/>
                </a:solidFill>
                <a:latin typeface="Roboto Bold"/>
              </a:rPr>
              <a:t>Anti-privatization of publicly funded services: 70%</a:t>
            </a:r>
            <a:r>
              <a:rPr lang="en-US" sz="3100" dirty="0">
                <a:solidFill>
                  <a:srgbClr val="000000"/>
                </a:solidFill>
                <a:latin typeface="Roboto"/>
              </a:rPr>
              <a:t> of child care in Ontario is delivered by nonprofits, but it is actively being opened up to for-profit providers. </a:t>
            </a:r>
          </a:p>
          <a:p>
            <a:pPr marL="669291" lvl="1" indent="-334646">
              <a:lnSpc>
                <a:spcPts val="4340"/>
              </a:lnSpc>
              <a:buFont typeface="Arial"/>
              <a:buChar char="•"/>
            </a:pPr>
            <a:r>
              <a:rPr lang="en-US" sz="3100" dirty="0">
                <a:solidFill>
                  <a:srgbClr val="000000"/>
                </a:solidFill>
                <a:latin typeface="Roboto Bold"/>
              </a:rPr>
              <a:t>Social Purpose Real Estate: </a:t>
            </a:r>
            <a:r>
              <a:rPr lang="en-US" sz="3100" dirty="0">
                <a:solidFill>
                  <a:srgbClr val="000000"/>
                </a:solidFill>
                <a:latin typeface="Roboto"/>
              </a:rPr>
              <a:t>Child care requires real estate, a hot commodity, that can be protected through nonprofits. Nonprofits are well positioned to meet physical infrastructure needs that communities require, keep these spaces in community hands, and retain them for the future as the needs of their surrounding communities evolve.  </a:t>
            </a:r>
          </a:p>
          <a:p>
            <a:pPr marL="669291" lvl="1" indent="-334646">
              <a:lnSpc>
                <a:spcPts val="4340"/>
              </a:lnSpc>
              <a:buFont typeface="Arial"/>
              <a:buChar char="•"/>
            </a:pPr>
            <a:r>
              <a:rPr lang="en-US" sz="3100" dirty="0">
                <a:solidFill>
                  <a:srgbClr val="000000"/>
                </a:solidFill>
                <a:latin typeface="Roboto Bold"/>
              </a:rPr>
              <a:t>A network approach to advocacy:</a:t>
            </a:r>
            <a:r>
              <a:rPr lang="en-US" sz="3100" dirty="0">
                <a:solidFill>
                  <a:srgbClr val="000000"/>
                </a:solidFill>
                <a:latin typeface="Roboto"/>
              </a:rPr>
              <a:t> Complimenting the work of existing provincial groups such as Ontario Coalition for Better Child Care and Association of Early Childhood Educators to bring together child care networks across anglophone, francophone, Indigenous-led, home-care, </a:t>
            </a:r>
            <a:r>
              <a:rPr lang="en-US" sz="3100" dirty="0" err="1">
                <a:solidFill>
                  <a:srgbClr val="000000"/>
                </a:solidFill>
                <a:latin typeface="Roboto"/>
              </a:rPr>
              <a:t>centre</a:t>
            </a:r>
            <a:r>
              <a:rPr lang="en-US" sz="3100" dirty="0">
                <a:solidFill>
                  <a:srgbClr val="000000"/>
                </a:solidFill>
                <a:latin typeface="Roboto"/>
              </a:rPr>
              <a:t> based care, co-op child care, and special resource teachers.</a:t>
            </a:r>
          </a:p>
        </p:txBody>
      </p:sp>
      <p:sp>
        <p:nvSpPr>
          <p:cNvPr id="5" name="Freeform 5"/>
          <p:cNvSpPr/>
          <p:nvPr/>
        </p:nvSpPr>
        <p:spPr>
          <a:xfrm>
            <a:off x="15929715" y="7955673"/>
            <a:ext cx="2128443" cy="2128443"/>
          </a:xfrm>
          <a:custGeom>
            <a:avLst/>
            <a:gdLst/>
            <a:ahLst/>
            <a:cxnLst/>
            <a:rect l="l" t="t" r="r" b="b"/>
            <a:pathLst>
              <a:path w="2128443" h="2128443">
                <a:moveTo>
                  <a:pt x="0" y="0"/>
                </a:moveTo>
                <a:lnTo>
                  <a:pt x="2128443" y="0"/>
                </a:lnTo>
                <a:lnTo>
                  <a:pt x="2128443" y="2128443"/>
                </a:lnTo>
                <a:lnTo>
                  <a:pt x="0" y="2128443"/>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028700" y="485220"/>
            <a:ext cx="16230600" cy="1193800"/>
          </a:xfrm>
          <a:prstGeom prst="rect">
            <a:avLst/>
          </a:prstGeom>
        </p:spPr>
        <p:txBody>
          <a:bodyPr lIns="0" tIns="0" rIns="0" bIns="0" rtlCol="0" anchor="t">
            <a:spAutoFit/>
          </a:bodyPr>
          <a:lstStyle/>
          <a:p>
            <a:pPr>
              <a:lnSpc>
                <a:spcPts val="9799"/>
              </a:lnSpc>
            </a:pPr>
            <a:r>
              <a:rPr lang="en-US" sz="6999" spc="118">
                <a:solidFill>
                  <a:srgbClr val="E30C77"/>
                </a:solidFill>
                <a:latin typeface="Nourd Semi-Bold"/>
              </a:rPr>
              <a:t>MULTI-FACETED PUBLIC POLICY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671512" cy="3752725"/>
          </a:xfrm>
        </p:grpSpPr>
        <p:sp>
          <p:nvSpPr>
            <p:cNvPr id="3" name="Freeform 3"/>
            <p:cNvSpPr/>
            <p:nvPr/>
          </p:nvSpPr>
          <p:spPr>
            <a:xfrm>
              <a:off x="0" y="0"/>
              <a:ext cx="6671512" cy="3752726"/>
            </a:xfrm>
            <a:custGeom>
              <a:avLst/>
              <a:gdLst/>
              <a:ahLst/>
              <a:cxnLst/>
              <a:rect l="l" t="t" r="r" b="b"/>
              <a:pathLst>
                <a:path w="6671512" h="3752726">
                  <a:moveTo>
                    <a:pt x="0" y="0"/>
                  </a:moveTo>
                  <a:lnTo>
                    <a:pt x="0" y="3752726"/>
                  </a:lnTo>
                  <a:lnTo>
                    <a:pt x="6671512" y="3752726"/>
                  </a:lnTo>
                  <a:lnTo>
                    <a:pt x="6671512" y="0"/>
                  </a:lnTo>
                  <a:lnTo>
                    <a:pt x="0" y="0"/>
                  </a:lnTo>
                  <a:close/>
                  <a:moveTo>
                    <a:pt x="6610552" y="3691765"/>
                  </a:moveTo>
                  <a:lnTo>
                    <a:pt x="59690" y="3691765"/>
                  </a:lnTo>
                  <a:lnTo>
                    <a:pt x="59690" y="59690"/>
                  </a:lnTo>
                  <a:lnTo>
                    <a:pt x="6610552" y="59690"/>
                  </a:lnTo>
                  <a:lnTo>
                    <a:pt x="6610552" y="3691765"/>
                  </a:lnTo>
                  <a:close/>
                </a:path>
              </a:pathLst>
            </a:custGeom>
            <a:solidFill>
              <a:srgbClr val="8DC63F"/>
            </a:solidFill>
          </p:spPr>
          <p:txBody>
            <a:bodyPr/>
            <a:lstStyle/>
            <a:p>
              <a:endParaRPr lang="en-US"/>
            </a:p>
          </p:txBody>
        </p:sp>
      </p:grpSp>
      <p:sp>
        <p:nvSpPr>
          <p:cNvPr id="4" name="Freeform 4"/>
          <p:cNvSpPr/>
          <p:nvPr/>
        </p:nvSpPr>
        <p:spPr>
          <a:xfrm>
            <a:off x="16526201" y="8525201"/>
            <a:ext cx="1466198" cy="1466198"/>
          </a:xfrm>
          <a:custGeom>
            <a:avLst/>
            <a:gdLst/>
            <a:ahLst/>
            <a:cxnLst/>
            <a:rect l="l" t="t" r="r" b="b"/>
            <a:pathLst>
              <a:path w="1466198" h="1466198">
                <a:moveTo>
                  <a:pt x="0" y="0"/>
                </a:moveTo>
                <a:lnTo>
                  <a:pt x="1466198" y="0"/>
                </a:lnTo>
                <a:lnTo>
                  <a:pt x="1466198" y="1466198"/>
                </a:lnTo>
                <a:lnTo>
                  <a:pt x="0" y="1466198"/>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164280" y="1466179"/>
            <a:ext cx="14575642" cy="2114550"/>
          </a:xfrm>
          <a:prstGeom prst="rect">
            <a:avLst/>
          </a:prstGeom>
        </p:spPr>
        <p:txBody>
          <a:bodyPr lIns="0" tIns="0" rIns="0" bIns="0" rtlCol="0" anchor="t">
            <a:spAutoFit/>
          </a:bodyPr>
          <a:lstStyle/>
          <a:p>
            <a:pPr>
              <a:lnSpc>
                <a:spcPts val="8399"/>
              </a:lnSpc>
            </a:pPr>
            <a:r>
              <a:rPr lang="en-US" sz="6999" dirty="0">
                <a:solidFill>
                  <a:srgbClr val="E30C77"/>
                </a:solidFill>
                <a:latin typeface="Nourd Semi-Bold"/>
              </a:rPr>
              <a:t>THE NONPROFIT DIFFERENCE IN PUBLICLY-FUNDED SERVICES</a:t>
            </a:r>
          </a:p>
        </p:txBody>
      </p:sp>
      <p:sp>
        <p:nvSpPr>
          <p:cNvPr id="6" name="TextBox 6"/>
          <p:cNvSpPr txBox="1"/>
          <p:nvPr/>
        </p:nvSpPr>
        <p:spPr>
          <a:xfrm>
            <a:off x="1080161" y="4610100"/>
            <a:ext cx="14743879" cy="3420808"/>
          </a:xfrm>
          <a:prstGeom prst="rect">
            <a:avLst/>
          </a:prstGeom>
        </p:spPr>
        <p:txBody>
          <a:bodyPr lIns="0" tIns="0" rIns="0" bIns="0" rtlCol="0" anchor="t">
            <a:spAutoFit/>
          </a:bodyPr>
          <a:lstStyle/>
          <a:p>
            <a:pPr marL="690881" lvl="1" indent="-345440">
              <a:lnSpc>
                <a:spcPts val="4480"/>
              </a:lnSpc>
              <a:buFont typeface="Arial"/>
              <a:buChar char="•"/>
            </a:pPr>
            <a:r>
              <a:rPr lang="en-US" sz="3200" dirty="0">
                <a:solidFill>
                  <a:srgbClr val="000000"/>
                </a:solidFill>
                <a:latin typeface="Roboto" panose="02000000000000000000" pitchFamily="2" charset="0"/>
                <a:ea typeface="Roboto" panose="02000000000000000000" pitchFamily="2" charset="0"/>
                <a:cs typeface="Roboto" panose="02000000000000000000" pitchFamily="2" charset="0"/>
              </a:rPr>
              <a:t>Government, for-profit, and nonprofit actors each have distinct characteristics that make them uniquely suited to deliver different kinds of services for community. </a:t>
            </a:r>
          </a:p>
          <a:p>
            <a:pPr marL="690881" lvl="1" indent="-345440">
              <a:lnSpc>
                <a:spcPts val="4480"/>
              </a:lnSpc>
              <a:buFont typeface="Arial"/>
              <a:buChar char="•"/>
            </a:pPr>
            <a:r>
              <a:rPr lang="en-US" sz="3200" dirty="0">
                <a:solidFill>
                  <a:srgbClr val="000000"/>
                </a:solidFill>
                <a:latin typeface="Roboto" panose="02000000000000000000" pitchFamily="2" charset="0"/>
                <a:ea typeface="Roboto" panose="02000000000000000000" pitchFamily="2" charset="0"/>
                <a:cs typeface="Roboto" panose="02000000000000000000" pitchFamily="2" charset="0"/>
              </a:rPr>
              <a:t>The purpose, governance, and ownership structure of nonprofits </a:t>
            </a:r>
            <a:r>
              <a:rPr lang="en-US" sz="3200" dirty="0">
                <a:solidFill>
                  <a:srgbClr val="004361"/>
                </a:solidFill>
                <a:latin typeface="Roboto" panose="02000000000000000000" pitchFamily="2" charset="0"/>
                <a:ea typeface="Roboto" panose="02000000000000000000" pitchFamily="2" charset="0"/>
                <a:cs typeface="Roboto" panose="02000000000000000000" pitchFamily="2" charset="0"/>
              </a:rPr>
              <a:t>(“the nonprofit difference”) </a:t>
            </a:r>
            <a:r>
              <a:rPr lang="en-US" sz="3200" dirty="0">
                <a:solidFill>
                  <a:srgbClr val="000000"/>
                </a:solidFill>
                <a:latin typeface="Roboto" panose="02000000000000000000" pitchFamily="2" charset="0"/>
                <a:ea typeface="Roboto" panose="02000000000000000000" pitchFamily="2" charset="0"/>
                <a:cs typeface="Roboto" panose="02000000000000000000" pitchFamily="2" charset="0"/>
              </a:rPr>
              <a:t>makes nonprofits uniquely positioned to deliver publicly-funded services, particularly care services.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671512" cy="3752725"/>
          </a:xfrm>
        </p:grpSpPr>
        <p:sp>
          <p:nvSpPr>
            <p:cNvPr id="3" name="Freeform 3"/>
            <p:cNvSpPr/>
            <p:nvPr/>
          </p:nvSpPr>
          <p:spPr>
            <a:xfrm>
              <a:off x="0" y="0"/>
              <a:ext cx="6671512" cy="3752726"/>
            </a:xfrm>
            <a:custGeom>
              <a:avLst/>
              <a:gdLst/>
              <a:ahLst/>
              <a:cxnLst/>
              <a:rect l="l" t="t" r="r" b="b"/>
              <a:pathLst>
                <a:path w="6671512" h="3752726">
                  <a:moveTo>
                    <a:pt x="0" y="0"/>
                  </a:moveTo>
                  <a:lnTo>
                    <a:pt x="0" y="3752726"/>
                  </a:lnTo>
                  <a:lnTo>
                    <a:pt x="6671512" y="3752726"/>
                  </a:lnTo>
                  <a:lnTo>
                    <a:pt x="6671512" y="0"/>
                  </a:lnTo>
                  <a:lnTo>
                    <a:pt x="0" y="0"/>
                  </a:lnTo>
                  <a:close/>
                  <a:moveTo>
                    <a:pt x="6610552" y="3691765"/>
                  </a:moveTo>
                  <a:lnTo>
                    <a:pt x="59690" y="3691765"/>
                  </a:lnTo>
                  <a:lnTo>
                    <a:pt x="59690" y="59690"/>
                  </a:lnTo>
                  <a:lnTo>
                    <a:pt x="6610552" y="59690"/>
                  </a:lnTo>
                  <a:lnTo>
                    <a:pt x="6610552" y="3691765"/>
                  </a:lnTo>
                  <a:close/>
                </a:path>
              </a:pathLst>
            </a:custGeom>
            <a:solidFill>
              <a:srgbClr val="8DC63F"/>
            </a:solidFill>
          </p:spPr>
          <p:txBody>
            <a:bodyPr/>
            <a:lstStyle/>
            <a:p>
              <a:endParaRPr lang="en-US"/>
            </a:p>
          </p:txBody>
        </p:sp>
      </p:grpSp>
      <p:sp>
        <p:nvSpPr>
          <p:cNvPr id="4" name="Freeform 4"/>
          <p:cNvSpPr/>
          <p:nvPr/>
        </p:nvSpPr>
        <p:spPr>
          <a:xfrm>
            <a:off x="16526201" y="8525201"/>
            <a:ext cx="1466198" cy="1466198"/>
          </a:xfrm>
          <a:custGeom>
            <a:avLst/>
            <a:gdLst/>
            <a:ahLst/>
            <a:cxnLst/>
            <a:rect l="l" t="t" r="r" b="b"/>
            <a:pathLst>
              <a:path w="1466198" h="1466198">
                <a:moveTo>
                  <a:pt x="0" y="0"/>
                </a:moveTo>
                <a:lnTo>
                  <a:pt x="1466198" y="0"/>
                </a:lnTo>
                <a:lnTo>
                  <a:pt x="1466198" y="1466198"/>
                </a:lnTo>
                <a:lnTo>
                  <a:pt x="0" y="1466198"/>
                </a:lnTo>
                <a:lnTo>
                  <a:pt x="0" y="0"/>
                </a:lnTo>
                <a:close/>
              </a:path>
            </a:pathLst>
          </a:custGeom>
          <a:blipFill>
            <a:blip r:embed="rId2"/>
            <a:stretch>
              <a:fillRect/>
            </a:stretch>
          </a:blipFill>
        </p:spPr>
        <p:txBody>
          <a:bodyPr/>
          <a:lstStyle/>
          <a:p>
            <a:endParaRPr lang="en-US"/>
          </a:p>
        </p:txBody>
      </p:sp>
      <p:graphicFrame>
        <p:nvGraphicFramePr>
          <p:cNvPr id="5" name="Table 5"/>
          <p:cNvGraphicFramePr>
            <a:graphicFrameLocks noGrp="1"/>
          </p:cNvGraphicFramePr>
          <p:nvPr>
            <p:extLst>
              <p:ext uri="{D42A27DB-BD31-4B8C-83A1-F6EECF244321}">
                <p14:modId xmlns:p14="http://schemas.microsoft.com/office/powerpoint/2010/main" val="4011758708"/>
              </p:ext>
            </p:extLst>
          </p:nvPr>
        </p:nvGraphicFramePr>
        <p:xfrm>
          <a:off x="1028700" y="1793624"/>
          <a:ext cx="15704797" cy="8267700"/>
        </p:xfrm>
        <a:graphic>
          <a:graphicData uri="http://schemas.openxmlformats.org/drawingml/2006/table">
            <a:tbl>
              <a:tblPr/>
              <a:tblGrid>
                <a:gridCol w="2144516">
                  <a:extLst>
                    <a:ext uri="{9D8B030D-6E8A-4147-A177-3AD203B41FA5}">
                      <a16:colId xmlns:a16="http://schemas.microsoft.com/office/drawing/2014/main" val="20000"/>
                    </a:ext>
                  </a:extLst>
                </a:gridCol>
                <a:gridCol w="6890486">
                  <a:extLst>
                    <a:ext uri="{9D8B030D-6E8A-4147-A177-3AD203B41FA5}">
                      <a16:colId xmlns:a16="http://schemas.microsoft.com/office/drawing/2014/main" val="20001"/>
                    </a:ext>
                  </a:extLst>
                </a:gridCol>
                <a:gridCol w="6669795">
                  <a:extLst>
                    <a:ext uri="{9D8B030D-6E8A-4147-A177-3AD203B41FA5}">
                      <a16:colId xmlns:a16="http://schemas.microsoft.com/office/drawing/2014/main" val="20002"/>
                    </a:ext>
                  </a:extLst>
                </a:gridCol>
              </a:tblGrid>
              <a:tr h="861219">
                <a:tc>
                  <a:txBody>
                    <a:bodyPr/>
                    <a:lstStyle/>
                    <a:p>
                      <a:pPr algn="ctr">
                        <a:lnSpc>
                          <a:spcPts val="32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220"/>
                        </a:lnSpc>
                        <a:defRPr/>
                      </a:pPr>
                      <a:r>
                        <a:rPr lang="en-US" sz="2300">
                          <a:solidFill>
                            <a:srgbClr val="004361"/>
                          </a:solidFill>
                          <a:latin typeface="Roboto Bold"/>
                        </a:rPr>
                        <a:t>Nonprofits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220"/>
                        </a:lnSpc>
                        <a:defRPr/>
                      </a:pPr>
                      <a:r>
                        <a:rPr lang="en-US" sz="2300">
                          <a:solidFill>
                            <a:srgbClr val="004361"/>
                          </a:solidFill>
                          <a:latin typeface="Roboto Bold"/>
                        </a:rPr>
                        <a:t>For profits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70729">
                <a:tc>
                  <a:txBody>
                    <a:bodyPr/>
                    <a:lstStyle/>
                    <a:p>
                      <a:pPr algn="ctr">
                        <a:lnSpc>
                          <a:spcPts val="3220"/>
                        </a:lnSpc>
                        <a:defRPr/>
                      </a:pPr>
                      <a:r>
                        <a:rPr lang="en-US" sz="2300">
                          <a:solidFill>
                            <a:srgbClr val="004361"/>
                          </a:solidFill>
                          <a:latin typeface="Roboto Bold"/>
                        </a:rPr>
                        <a:t>Purpose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220"/>
                        </a:lnSpc>
                        <a:defRPr/>
                      </a:pPr>
                      <a:r>
                        <a:rPr lang="en-US" sz="2300" dirty="0">
                          <a:solidFill>
                            <a:srgbClr val="000000"/>
                          </a:solidFill>
                          <a:latin typeface="Roboto" panose="02000000000000000000" pitchFamily="2" charset="0"/>
                          <a:ea typeface="Roboto" panose="02000000000000000000" pitchFamily="2" charset="0"/>
                          <a:cs typeface="Roboto" panose="02000000000000000000" pitchFamily="2" charset="0"/>
                        </a:rPr>
                        <a:t>Nonprofits exist to meet a need for a public good/benefit. Decisions must be made prioritizing this community need. As a result, a systems approach can be taken that finds, and fills the gaps in our province.</a:t>
                      </a:r>
                      <a:endParaRPr lang="en-US" sz="1100" dirty="0">
                        <a:latin typeface="Roboto" panose="02000000000000000000" pitchFamily="2" charset="0"/>
                        <a:ea typeface="Roboto" panose="02000000000000000000" pitchFamily="2" charset="0"/>
                        <a:cs typeface="Roboto" panose="02000000000000000000" pitchFamily="2"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220"/>
                        </a:lnSpc>
                        <a:defRPr/>
                      </a:pPr>
                      <a:r>
                        <a:rPr lang="en-US" sz="2300" dirty="0">
                          <a:solidFill>
                            <a:srgbClr val="000000"/>
                          </a:solidFill>
                          <a:latin typeface="Roboto" panose="02000000000000000000" pitchFamily="2" charset="0"/>
                          <a:ea typeface="Roboto" panose="02000000000000000000" pitchFamily="2" charset="0"/>
                          <a:cs typeface="Roboto" panose="02000000000000000000" pitchFamily="2" charset="0"/>
                        </a:rPr>
                        <a:t>Businesses exist to make profit, while this can incentivize initial capital investments, higher quality or quantity of services, it can also incentivize lower quality or quantity services where doing so is more profitable. It is rarely profitable to serve the most complex needs. </a:t>
                      </a:r>
                      <a:endParaRPr lang="en-US" sz="1100" dirty="0">
                        <a:latin typeface="Roboto" panose="02000000000000000000" pitchFamily="2" charset="0"/>
                        <a:ea typeface="Roboto" panose="02000000000000000000" pitchFamily="2" charset="0"/>
                        <a:cs typeface="Roboto" panose="02000000000000000000" pitchFamily="2"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66925">
                <a:tc>
                  <a:txBody>
                    <a:bodyPr/>
                    <a:lstStyle/>
                    <a:p>
                      <a:pPr algn="ctr">
                        <a:lnSpc>
                          <a:spcPts val="3220"/>
                        </a:lnSpc>
                        <a:defRPr/>
                      </a:pPr>
                      <a:r>
                        <a:rPr lang="en-US" sz="2300">
                          <a:solidFill>
                            <a:srgbClr val="004361"/>
                          </a:solidFill>
                          <a:latin typeface="Roboto Bold"/>
                        </a:rPr>
                        <a:t>Governance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220"/>
                        </a:lnSpc>
                        <a:defRPr/>
                      </a:pPr>
                      <a:r>
                        <a:rPr lang="en-US" sz="2300" dirty="0">
                          <a:solidFill>
                            <a:srgbClr val="000000"/>
                          </a:solidFill>
                          <a:latin typeface="Roboto" panose="02000000000000000000" pitchFamily="2" charset="0"/>
                          <a:ea typeface="Roboto" panose="02000000000000000000" pitchFamily="2" charset="0"/>
                          <a:cs typeface="Roboto" panose="02000000000000000000" pitchFamily="2" charset="0"/>
                        </a:rPr>
                        <a:t>Nonprofits are accountable to community members and a volunteer board of directors. This helps ensure accountability and responsiveness to those served locally, and beyond. </a:t>
                      </a:r>
                      <a:endParaRPr lang="en-US" sz="1100" dirty="0">
                        <a:latin typeface="Roboto" panose="02000000000000000000" pitchFamily="2" charset="0"/>
                        <a:ea typeface="Roboto" panose="02000000000000000000" pitchFamily="2" charset="0"/>
                        <a:cs typeface="Roboto" panose="02000000000000000000" pitchFamily="2"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220"/>
                        </a:lnSpc>
                        <a:defRPr/>
                      </a:pPr>
                      <a:r>
                        <a:rPr lang="en-US" sz="2300" dirty="0">
                          <a:solidFill>
                            <a:srgbClr val="000000"/>
                          </a:solidFill>
                          <a:latin typeface="Roboto" panose="02000000000000000000" pitchFamily="2" charset="0"/>
                          <a:ea typeface="Roboto" panose="02000000000000000000" pitchFamily="2" charset="0"/>
                          <a:cs typeface="Roboto" panose="02000000000000000000" pitchFamily="2" charset="0"/>
                        </a:rPr>
                        <a:t>Businesses are accountable to shareholders who are unlikely to have any ties to the community or needs.</a:t>
                      </a:r>
                      <a:endParaRPr lang="en-US" sz="1100" dirty="0">
                        <a:latin typeface="Roboto" panose="02000000000000000000" pitchFamily="2" charset="0"/>
                        <a:ea typeface="Roboto" panose="02000000000000000000" pitchFamily="2" charset="0"/>
                        <a:cs typeface="Roboto" panose="02000000000000000000" pitchFamily="2"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68827">
                <a:tc>
                  <a:txBody>
                    <a:bodyPr/>
                    <a:lstStyle/>
                    <a:p>
                      <a:pPr algn="ctr">
                        <a:lnSpc>
                          <a:spcPts val="3220"/>
                        </a:lnSpc>
                        <a:defRPr/>
                      </a:pPr>
                      <a:r>
                        <a:rPr lang="en-US" sz="2300">
                          <a:solidFill>
                            <a:srgbClr val="004361"/>
                          </a:solidFill>
                          <a:latin typeface="Roboto Bold"/>
                        </a:rPr>
                        <a:t>Ownership</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220"/>
                        </a:lnSpc>
                        <a:defRPr/>
                      </a:pPr>
                      <a:r>
                        <a:rPr lang="en-US" sz="2300">
                          <a:solidFill>
                            <a:srgbClr val="000000"/>
                          </a:solidFill>
                          <a:latin typeface="Roboto" panose="02000000000000000000" pitchFamily="2" charset="0"/>
                          <a:ea typeface="Roboto" panose="02000000000000000000" pitchFamily="2" charset="0"/>
                          <a:cs typeface="Roboto" panose="02000000000000000000" pitchFamily="2" charset="0"/>
                        </a:rPr>
                        <a:t>Revenues are reinvested in services, and assets must remain in the hands of a registered charity if the nonprofit dissolves by giving to other nonprofits or government (“asset lock”).</a:t>
                      </a:r>
                      <a:endParaRPr lang="en-US" sz="1100">
                        <a:latin typeface="Roboto" panose="02000000000000000000" pitchFamily="2" charset="0"/>
                        <a:ea typeface="Roboto" panose="02000000000000000000" pitchFamily="2" charset="0"/>
                        <a:cs typeface="Roboto" panose="02000000000000000000" pitchFamily="2"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220"/>
                        </a:lnSpc>
                        <a:defRPr/>
                      </a:pPr>
                      <a:r>
                        <a:rPr lang="en-US" sz="2300" dirty="0">
                          <a:solidFill>
                            <a:srgbClr val="000000"/>
                          </a:solidFill>
                          <a:latin typeface="Roboto" panose="02000000000000000000" pitchFamily="2" charset="0"/>
                          <a:ea typeface="Roboto" panose="02000000000000000000" pitchFamily="2" charset="0"/>
                          <a:cs typeface="Roboto" panose="02000000000000000000" pitchFamily="2" charset="0"/>
                        </a:rPr>
                        <a:t>The maximum amount of revenue possible goes to shareholders, and key infrastructure may be sold at any time if it is profitable to do so. Profits may flow out of the province/country. </a:t>
                      </a:r>
                      <a:endParaRPr lang="en-US" sz="1100" dirty="0">
                        <a:latin typeface="Roboto" panose="02000000000000000000" pitchFamily="2" charset="0"/>
                        <a:ea typeface="Roboto" panose="02000000000000000000" pitchFamily="2" charset="0"/>
                        <a:cs typeface="Roboto" panose="02000000000000000000" pitchFamily="2"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6"/>
          <p:cNvSpPr txBox="1"/>
          <p:nvPr/>
        </p:nvSpPr>
        <p:spPr>
          <a:xfrm>
            <a:off x="1028700" y="519112"/>
            <a:ext cx="13919466" cy="1057275"/>
          </a:xfrm>
          <a:prstGeom prst="rect">
            <a:avLst/>
          </a:prstGeom>
        </p:spPr>
        <p:txBody>
          <a:bodyPr lIns="0" tIns="0" rIns="0" bIns="0" rtlCol="0" anchor="t">
            <a:spAutoFit/>
          </a:bodyPr>
          <a:lstStyle/>
          <a:p>
            <a:pPr>
              <a:lnSpc>
                <a:spcPts val="8399"/>
              </a:lnSpc>
            </a:pPr>
            <a:r>
              <a:rPr lang="en-US" sz="6999">
                <a:solidFill>
                  <a:srgbClr val="E30C77"/>
                </a:solidFill>
                <a:latin typeface="Nourd Semi-Bold"/>
              </a:rPr>
              <a:t>THE NONPROFIT DIFFERENCE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90800" y="723900"/>
            <a:ext cx="13823413" cy="9563100"/>
          </a:xfrm>
          <a:custGeom>
            <a:avLst/>
            <a:gdLst/>
            <a:ahLst/>
            <a:cxnLst/>
            <a:rect l="l" t="t" r="r" b="b"/>
            <a:pathLst>
              <a:path w="14280613" h="10287000">
                <a:moveTo>
                  <a:pt x="0" y="0"/>
                </a:moveTo>
                <a:lnTo>
                  <a:pt x="14280613" y="0"/>
                </a:lnTo>
                <a:lnTo>
                  <a:pt x="14280613" y="10287000"/>
                </a:lnTo>
                <a:lnTo>
                  <a:pt x="0" y="10287000"/>
                </a:lnTo>
                <a:lnTo>
                  <a:pt x="0" y="0"/>
                </a:lnTo>
                <a:close/>
              </a:path>
            </a:pathLst>
          </a:custGeom>
          <a:blipFill>
            <a:blip r:embed="rId2"/>
            <a:stretch>
              <a:fillRect t="-831" r="-433" b="-831"/>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186311" cy="3479800"/>
          </a:xfrm>
        </p:grpSpPr>
        <p:sp>
          <p:nvSpPr>
            <p:cNvPr id="3" name="Freeform 3"/>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8DC63F"/>
            </a:solidFill>
          </p:spPr>
          <p:txBody>
            <a:bodyPr/>
            <a:lstStyle/>
            <a:p>
              <a:endParaRPr lang="en-US"/>
            </a:p>
          </p:txBody>
        </p:sp>
      </p:grpSp>
      <p:sp>
        <p:nvSpPr>
          <p:cNvPr id="4" name="TextBox 4"/>
          <p:cNvSpPr txBox="1"/>
          <p:nvPr/>
        </p:nvSpPr>
        <p:spPr>
          <a:xfrm>
            <a:off x="1028700" y="3271393"/>
            <a:ext cx="16230600" cy="6306214"/>
          </a:xfrm>
          <a:prstGeom prst="rect">
            <a:avLst/>
          </a:prstGeom>
        </p:spPr>
        <p:txBody>
          <a:bodyPr wrap="square" lIns="0" tIns="0" rIns="0" bIns="0" rtlCol="0" anchor="t">
            <a:spAutoFit/>
          </a:bodyPr>
          <a:lstStyle/>
          <a:p>
            <a:pPr marL="690881" lvl="1" indent="-345440">
              <a:lnSpc>
                <a:spcPts val="4480"/>
              </a:lnSpc>
              <a:buFont typeface="Arial"/>
              <a:buChar char="•"/>
            </a:pPr>
            <a:r>
              <a:rPr lang="en-US" sz="3200" dirty="0">
                <a:solidFill>
                  <a:srgbClr val="000000"/>
                </a:solidFill>
                <a:latin typeface="Roboto Bold"/>
              </a:rPr>
              <a:t>Workforce shortages: </a:t>
            </a:r>
            <a:r>
              <a:rPr lang="en-US" sz="3200" dirty="0">
                <a:solidFill>
                  <a:srgbClr val="000000"/>
                </a:solidFill>
                <a:latin typeface="Roboto"/>
              </a:rPr>
              <a:t>Inability to recruit and retain the workforce needed to deliver quality care at current levels, let alone meet expansion goals.</a:t>
            </a:r>
          </a:p>
          <a:p>
            <a:pPr marL="690881" lvl="1" indent="-345440">
              <a:lnSpc>
                <a:spcPts val="4480"/>
              </a:lnSpc>
              <a:buFont typeface="Arial"/>
              <a:buChar char="•"/>
            </a:pPr>
            <a:r>
              <a:rPr lang="en-US" sz="3200" dirty="0">
                <a:solidFill>
                  <a:srgbClr val="000000"/>
                </a:solidFill>
                <a:latin typeface="Roboto Bold"/>
              </a:rPr>
              <a:t>Outdated funding formula: </a:t>
            </a:r>
            <a:r>
              <a:rPr lang="en-US" sz="3200" dirty="0">
                <a:solidFill>
                  <a:srgbClr val="000000"/>
                </a:solidFill>
                <a:latin typeface="Roboto"/>
              </a:rPr>
              <a:t>Does not reflect the true cost of delivering services and caters to for-profits. </a:t>
            </a:r>
          </a:p>
          <a:p>
            <a:pPr marL="690881" lvl="1" indent="-345440">
              <a:lnSpc>
                <a:spcPts val="4480"/>
              </a:lnSpc>
              <a:buFont typeface="Arial"/>
              <a:buChar char="•"/>
            </a:pPr>
            <a:r>
              <a:rPr lang="en-US" sz="3200" dirty="0">
                <a:solidFill>
                  <a:srgbClr val="000000"/>
                </a:solidFill>
                <a:latin typeface="Roboto Bold"/>
              </a:rPr>
              <a:t>Expansion is not possible without capital:</a:t>
            </a:r>
            <a:r>
              <a:rPr lang="en-US" sz="3200" dirty="0">
                <a:solidFill>
                  <a:srgbClr val="000000"/>
                </a:solidFill>
                <a:latin typeface="Roboto"/>
              </a:rPr>
              <a:t> Need sufficient and transparent stackable capital that consists of grants and below-market repayable loans at variety of junctures for expansion. </a:t>
            </a:r>
          </a:p>
          <a:p>
            <a:pPr marL="690881" lvl="1" indent="-345440">
              <a:lnSpc>
                <a:spcPts val="4480"/>
              </a:lnSpc>
              <a:buFont typeface="Arial"/>
              <a:buChar char="•"/>
            </a:pPr>
            <a:r>
              <a:rPr lang="en-US" sz="3200" dirty="0">
                <a:solidFill>
                  <a:srgbClr val="000000"/>
                </a:solidFill>
                <a:latin typeface="Roboto Bold"/>
              </a:rPr>
              <a:t>No universal child care without equitable access: Various provincial associations and networks are stewarding equity plans -</a:t>
            </a:r>
            <a:r>
              <a:rPr lang="en-US" sz="3200" dirty="0">
                <a:solidFill>
                  <a:srgbClr val="000000"/>
                </a:solidFill>
                <a:latin typeface="Roboto"/>
              </a:rPr>
              <a:t> Assemblée de la </a:t>
            </a:r>
            <a:r>
              <a:rPr lang="en-US" sz="3200" dirty="0" err="1">
                <a:solidFill>
                  <a:srgbClr val="000000"/>
                </a:solidFill>
                <a:latin typeface="Roboto"/>
              </a:rPr>
              <a:t>francophonie</a:t>
            </a:r>
            <a:r>
              <a:rPr lang="en-US" sz="3200" dirty="0">
                <a:solidFill>
                  <a:srgbClr val="000000"/>
                </a:solidFill>
                <a:latin typeface="Roboto"/>
              </a:rPr>
              <a:t> de </a:t>
            </a:r>
            <a:r>
              <a:rPr lang="en-US" sz="3200" dirty="0" err="1">
                <a:solidFill>
                  <a:srgbClr val="000000"/>
                </a:solidFill>
                <a:latin typeface="Roboto"/>
              </a:rPr>
              <a:t>l'Ontario</a:t>
            </a:r>
            <a:r>
              <a:rPr lang="en-US" sz="3200" dirty="0">
                <a:solidFill>
                  <a:srgbClr val="000000"/>
                </a:solidFill>
                <a:latin typeface="Roboto"/>
              </a:rPr>
              <a:t> (AFO), Ontario Federation of Indigenous Friendship </a:t>
            </a:r>
            <a:r>
              <a:rPr lang="en-US" sz="3200" dirty="0" err="1">
                <a:solidFill>
                  <a:srgbClr val="000000"/>
                </a:solidFill>
                <a:latin typeface="Roboto"/>
              </a:rPr>
              <a:t>Centres</a:t>
            </a:r>
            <a:r>
              <a:rPr lang="en-US" sz="3200" dirty="0">
                <a:solidFill>
                  <a:srgbClr val="000000"/>
                </a:solidFill>
                <a:latin typeface="Roboto"/>
              </a:rPr>
              <a:t>, and Early Childhood Resource Teacher Network of Ontario.</a:t>
            </a:r>
          </a:p>
        </p:txBody>
      </p:sp>
      <p:sp>
        <p:nvSpPr>
          <p:cNvPr id="5" name="Freeform 5"/>
          <p:cNvSpPr/>
          <p:nvPr/>
        </p:nvSpPr>
        <p:spPr>
          <a:xfrm>
            <a:off x="15929715" y="7955673"/>
            <a:ext cx="2128443" cy="2128443"/>
          </a:xfrm>
          <a:custGeom>
            <a:avLst/>
            <a:gdLst/>
            <a:ahLst/>
            <a:cxnLst/>
            <a:rect l="l" t="t" r="r" b="b"/>
            <a:pathLst>
              <a:path w="2128443" h="2128443">
                <a:moveTo>
                  <a:pt x="0" y="0"/>
                </a:moveTo>
                <a:lnTo>
                  <a:pt x="2128443" y="0"/>
                </a:lnTo>
                <a:lnTo>
                  <a:pt x="2128443" y="2128443"/>
                </a:lnTo>
                <a:lnTo>
                  <a:pt x="0" y="2128443"/>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028700" y="485220"/>
            <a:ext cx="16230600" cy="2432050"/>
          </a:xfrm>
          <a:prstGeom prst="rect">
            <a:avLst/>
          </a:prstGeom>
        </p:spPr>
        <p:txBody>
          <a:bodyPr lIns="0" tIns="0" rIns="0" bIns="0" rtlCol="0" anchor="t">
            <a:spAutoFit/>
          </a:bodyPr>
          <a:lstStyle/>
          <a:p>
            <a:pPr>
              <a:lnSpc>
                <a:spcPts val="9799"/>
              </a:lnSpc>
            </a:pPr>
            <a:r>
              <a:rPr lang="en-US" sz="6999" spc="118">
                <a:solidFill>
                  <a:srgbClr val="E30C77"/>
                </a:solidFill>
                <a:latin typeface="Nourd Semi-Bold"/>
              </a:rPr>
              <a:t>THE ONTARIO CONTEXT: </a:t>
            </a:r>
          </a:p>
          <a:p>
            <a:pPr>
              <a:lnSpc>
                <a:spcPts val="9799"/>
              </a:lnSpc>
            </a:pPr>
            <a:r>
              <a:rPr lang="en-US" sz="6999" spc="118">
                <a:solidFill>
                  <a:srgbClr val="E30C77"/>
                </a:solidFill>
                <a:latin typeface="Nourd Semi-Bold"/>
              </a:rPr>
              <a:t>PUBLIC POLICY ISSUES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186311" cy="3479800"/>
          </a:xfrm>
        </p:grpSpPr>
        <p:sp>
          <p:nvSpPr>
            <p:cNvPr id="3" name="Freeform 3"/>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8DC63F"/>
            </a:solidFill>
          </p:spPr>
          <p:txBody>
            <a:bodyPr/>
            <a:lstStyle/>
            <a:p>
              <a:endParaRPr lang="en-US"/>
            </a:p>
          </p:txBody>
        </p:sp>
      </p:grpSp>
      <p:sp>
        <p:nvSpPr>
          <p:cNvPr id="4" name="TextBox 4"/>
          <p:cNvSpPr txBox="1"/>
          <p:nvPr/>
        </p:nvSpPr>
        <p:spPr>
          <a:xfrm>
            <a:off x="787972" y="3880012"/>
            <a:ext cx="14901015" cy="5052695"/>
          </a:xfrm>
          <a:prstGeom prst="rect">
            <a:avLst/>
          </a:prstGeom>
        </p:spPr>
        <p:txBody>
          <a:bodyPr lIns="0" tIns="0" rIns="0" bIns="0" rtlCol="0" anchor="t">
            <a:spAutoFit/>
          </a:bodyPr>
          <a:lstStyle/>
          <a:p>
            <a:pPr marL="690881" lvl="1" indent="-345440">
              <a:lnSpc>
                <a:spcPts val="4480"/>
              </a:lnSpc>
              <a:buFont typeface="Arial"/>
              <a:buChar char="•"/>
            </a:pPr>
            <a:r>
              <a:rPr lang="en-US" sz="3200" dirty="0">
                <a:solidFill>
                  <a:srgbClr val="000000"/>
                </a:solidFill>
                <a:latin typeface="Roboto Bold"/>
              </a:rPr>
              <a:t>Government relations:</a:t>
            </a:r>
            <a:r>
              <a:rPr lang="en-US" sz="3200" dirty="0">
                <a:solidFill>
                  <a:srgbClr val="000000"/>
                </a:solidFill>
                <a:latin typeface="Roboto"/>
              </a:rPr>
              <a:t> Strong provincial bureaucratic relationships that are not necessarily resulting in any supportive action for nonprofit providers.</a:t>
            </a:r>
          </a:p>
          <a:p>
            <a:pPr marL="690881" lvl="1" indent="-345440">
              <a:lnSpc>
                <a:spcPts val="4480"/>
              </a:lnSpc>
              <a:buFont typeface="Arial"/>
              <a:buChar char="•"/>
            </a:pPr>
            <a:r>
              <a:rPr lang="en-US" sz="3200" dirty="0">
                <a:solidFill>
                  <a:srgbClr val="000000"/>
                </a:solidFill>
                <a:latin typeface="Roboto Bold"/>
              </a:rPr>
              <a:t>Media:</a:t>
            </a:r>
            <a:r>
              <a:rPr lang="en-US" sz="3200" dirty="0">
                <a:solidFill>
                  <a:srgbClr val="000000"/>
                </a:solidFill>
                <a:latin typeface="Roboto"/>
              </a:rPr>
              <a:t> Difficultly getting sustained media attention on the complexity and nuances of the child care issue in a chaotic media environment and with a strong for-profit lobby.</a:t>
            </a:r>
          </a:p>
          <a:p>
            <a:pPr marL="690881" lvl="1" indent="-345440">
              <a:lnSpc>
                <a:spcPts val="4480"/>
              </a:lnSpc>
              <a:buFont typeface="Arial"/>
              <a:buChar char="•"/>
            </a:pPr>
            <a:r>
              <a:rPr lang="en-US" sz="3200" dirty="0">
                <a:solidFill>
                  <a:srgbClr val="000000"/>
                </a:solidFill>
                <a:latin typeface="Roboto Bold"/>
              </a:rPr>
              <a:t>Public:</a:t>
            </a:r>
            <a:r>
              <a:rPr lang="en-US" sz="3200" dirty="0">
                <a:solidFill>
                  <a:srgbClr val="000000"/>
                </a:solidFill>
                <a:latin typeface="Roboto"/>
              </a:rPr>
              <a:t> Lack of understanding and awareness on what the “nonprofit difference” is.</a:t>
            </a:r>
          </a:p>
          <a:p>
            <a:pPr marL="690881" lvl="1" indent="-345440">
              <a:lnSpc>
                <a:spcPts val="4480"/>
              </a:lnSpc>
              <a:buFont typeface="Arial"/>
              <a:buChar char="•"/>
            </a:pPr>
            <a:r>
              <a:rPr lang="en-US" sz="3200" dirty="0">
                <a:solidFill>
                  <a:srgbClr val="000000"/>
                </a:solidFill>
                <a:latin typeface="Roboto Bold"/>
              </a:rPr>
              <a:t>Community members:</a:t>
            </a:r>
            <a:r>
              <a:rPr lang="en-US" sz="3200" dirty="0">
                <a:solidFill>
                  <a:srgbClr val="000000"/>
                </a:solidFill>
                <a:latin typeface="Roboto"/>
              </a:rPr>
              <a:t> Difficulty reaching and organizing parents, especially those seeking care.</a:t>
            </a:r>
          </a:p>
        </p:txBody>
      </p:sp>
      <p:sp>
        <p:nvSpPr>
          <p:cNvPr id="5" name="Freeform 5"/>
          <p:cNvSpPr/>
          <p:nvPr/>
        </p:nvSpPr>
        <p:spPr>
          <a:xfrm>
            <a:off x="15929715" y="7955673"/>
            <a:ext cx="2128443" cy="2128443"/>
          </a:xfrm>
          <a:custGeom>
            <a:avLst/>
            <a:gdLst/>
            <a:ahLst/>
            <a:cxnLst/>
            <a:rect l="l" t="t" r="r" b="b"/>
            <a:pathLst>
              <a:path w="2128443" h="2128443">
                <a:moveTo>
                  <a:pt x="0" y="0"/>
                </a:moveTo>
                <a:lnTo>
                  <a:pt x="2128443" y="0"/>
                </a:lnTo>
                <a:lnTo>
                  <a:pt x="2128443" y="2128443"/>
                </a:lnTo>
                <a:lnTo>
                  <a:pt x="0" y="2128443"/>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028700" y="485220"/>
            <a:ext cx="16230600" cy="2432050"/>
          </a:xfrm>
          <a:prstGeom prst="rect">
            <a:avLst/>
          </a:prstGeom>
        </p:spPr>
        <p:txBody>
          <a:bodyPr lIns="0" tIns="0" rIns="0" bIns="0" rtlCol="0" anchor="t">
            <a:spAutoFit/>
          </a:bodyPr>
          <a:lstStyle/>
          <a:p>
            <a:pPr>
              <a:lnSpc>
                <a:spcPts val="9799"/>
              </a:lnSpc>
            </a:pPr>
            <a:r>
              <a:rPr lang="en-US" sz="6999" spc="118" dirty="0">
                <a:solidFill>
                  <a:srgbClr val="E30C77"/>
                </a:solidFill>
                <a:latin typeface="Nourd Semi-Bold"/>
              </a:rPr>
              <a:t>THE ONTARIO CONTEXT:  </a:t>
            </a:r>
          </a:p>
          <a:p>
            <a:pPr>
              <a:lnSpc>
                <a:spcPts val="9799"/>
              </a:lnSpc>
            </a:pPr>
            <a:r>
              <a:rPr lang="en-US" sz="6999" spc="118" dirty="0">
                <a:solidFill>
                  <a:srgbClr val="E30C77"/>
                </a:solidFill>
                <a:latin typeface="Nourd Semi-Bold"/>
              </a:rPr>
              <a:t>        ADVOCACY ISSUES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933</Words>
  <Application>Microsoft Macintosh PowerPoint</Application>
  <PresentationFormat>Custom</PresentationFormat>
  <Paragraphs>76</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League Spartan</vt:lpstr>
      <vt:lpstr>Nourd Semi-Bold</vt:lpstr>
      <vt:lpstr>Roboto Bold</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 Child Care Presentation - APR 2024</dc:title>
  <cp:lastModifiedBy>Susan Prentice</cp:lastModifiedBy>
  <cp:revision>3</cp:revision>
  <dcterms:created xsi:type="dcterms:W3CDTF">2006-08-16T00:00:00Z</dcterms:created>
  <dcterms:modified xsi:type="dcterms:W3CDTF">2024-04-08T13:29:32Z</dcterms:modified>
  <dc:identifier>DAGAzkWipe0</dc:identifier>
</cp:coreProperties>
</file>