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92" r:id="rId5"/>
    <p:sldId id="310" r:id="rId6"/>
    <p:sldId id="312" r:id="rId7"/>
    <p:sldId id="313" r:id="rId8"/>
    <p:sldId id="314" r:id="rId9"/>
    <p:sldId id="315" r:id="rId10"/>
    <p:sldId id="323" r:id="rId11"/>
    <p:sldId id="316" r:id="rId12"/>
    <p:sldId id="317" r:id="rId13"/>
    <p:sldId id="318" r:id="rId14"/>
    <p:sldId id="319" r:id="rId15"/>
    <p:sldId id="320" r:id="rId16"/>
  </p:sldIdLst>
  <p:sldSz cx="12192000" cy="6858000"/>
  <p:notesSz cx="7010400" cy="92964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54927" autoAdjust="0"/>
  </p:normalViewPr>
  <p:slideViewPr>
    <p:cSldViewPr snapToGrid="0">
      <p:cViewPr varScale="1">
        <p:scale>
          <a:sx n="68" d="100"/>
          <a:sy n="68" d="100"/>
        </p:scale>
        <p:origin x="16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8EB269-7CC1-4EC7-8991-6AA91A3D5DE1}" type="datetime1">
              <a:rPr lang="en-GB" smtClean="0"/>
              <a:t>08/04/2024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BAED56-1DA0-42C3-828A-8062380C5E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1854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642B4D-824A-4CB6-9F18-B4443733F6BF}" type="datetime1">
              <a:rPr lang="en-GB" noProof="0" smtClean="0"/>
              <a:t>08/04/2024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 rt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0CA14D3-5EB5-4035-8561-64E1E84286CD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525585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A14D3-5EB5-4035-8561-64E1E84286C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70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A14D3-5EB5-4035-8561-64E1E84286CD}" type="slidenum">
              <a:rPr lang="en-GB" noProof="0" smtClean="0"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6987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A14D3-5EB5-4035-8561-64E1E84286CD}" type="slidenum">
              <a:rPr lang="en-GB" noProof="0" smtClean="0"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5208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EDDC641C-B366-4B4E-B9A5-F710DEABCF54}" type="datetime1">
              <a:rPr lang="en-GB" noProof="0" smtClean="0"/>
              <a:t>08/04/2024</a:t>
            </a:fld>
            <a:endParaRPr lang="en-GB" noProof="0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GB" noProof="0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4F9C48-2A89-4942-941B-2901C059A2DB}" type="datetime1">
              <a:rPr lang="en-GB" noProof="0" smtClean="0"/>
              <a:t>08/04/2024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131EECC5-42AE-4E6B-9FC8-059745A09D76}" type="datetime1">
              <a:rPr lang="en-GB" noProof="0" smtClean="0"/>
              <a:t>08/04/2024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87B684-9C04-4F68-B0D8-BA2D402E3032}" type="datetime1">
              <a:rPr lang="en-GB" noProof="0" smtClean="0"/>
              <a:t>08/04/2024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23715F-C74A-4459-A539-6A009B77E61B}" type="datetime1">
              <a:rPr lang="en-GB" noProof="0" smtClean="0"/>
              <a:t>08/04/2024</a:t>
            </a:fld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9728F2-C3B9-4A9D-B56F-905EC515554A}" type="datetime1">
              <a:rPr lang="en-GB" noProof="0" smtClean="0"/>
              <a:t>08/04/2024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DD27D2-A4C9-4534-BAA8-9EEE696F4B61}" type="datetime1">
              <a:rPr lang="en-GB" noProof="0" smtClean="0"/>
              <a:t>08/04/2024</a:t>
            </a:fld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6C4297AD-A075-470F-97D2-2084054BE5F5}" type="datetime1">
              <a:rPr lang="en-GB" noProof="0" smtClean="0"/>
              <a:t>08/04/2024</a:t>
            </a:fld>
            <a:endParaRPr lang="en-GB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GB" noProof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8D95D407-5E5B-4E55-8754-3EDA299F8DDE}" type="datetime1">
              <a:rPr lang="en-GB" noProof="0" smtClean="0"/>
              <a:t>08/04/2024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 dirty="0"/>
              <a:t>Click to edit Master text styles</a:t>
            </a:r>
          </a:p>
          <a:p>
            <a:pPr lvl="1" rtl="0"/>
            <a:r>
              <a:rPr lang="en-GB" noProof="0" dirty="0"/>
              <a:t>Second level</a:t>
            </a:r>
          </a:p>
          <a:p>
            <a:pPr lvl="2" rtl="0"/>
            <a:r>
              <a:rPr lang="en-GB" noProof="0" dirty="0"/>
              <a:t>Third level</a:t>
            </a:r>
          </a:p>
          <a:p>
            <a:pPr lvl="3" rtl="0"/>
            <a:r>
              <a:rPr lang="en-GB" noProof="0" dirty="0"/>
              <a:t>Quarter level</a:t>
            </a:r>
          </a:p>
          <a:p>
            <a:pPr lvl="4" rtl="0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767F055-C37D-4DFB-BEAF-81920D37094B}" type="datetime1">
              <a:rPr lang="en-GB" noProof="0" smtClean="0"/>
              <a:t>08/04/2024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846"/>
          <a:stretch/>
        </p:blipFill>
        <p:spPr>
          <a:xfrm>
            <a:off x="-185510" y="10"/>
            <a:ext cx="12191979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 rtlCol="0">
            <a:noAutofit/>
          </a:bodyPr>
          <a:lstStyle/>
          <a:p>
            <a:pPr rtl="0"/>
            <a:r>
              <a:rPr lang="en-CA" sz="3600" dirty="0">
                <a:solidFill>
                  <a:schemeClr val="tx1"/>
                </a:solidFill>
              </a:rPr>
              <a:t>Municipal Child Care: Lighthouses for CWELCC?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BFB45-FC34-495C-9C68-F9641246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 rtlCol="0">
            <a:normAutofit fontScale="85000" lnSpcReduction="20000"/>
          </a:bodyPr>
          <a:lstStyle/>
          <a:p>
            <a:pPr rtl="0"/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Rianne Mahon</a:t>
            </a:r>
          </a:p>
          <a:p>
            <a:pPr rtl="0"/>
            <a:r>
              <a:rPr lang="en-C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Carleton University, Ottawa, Canada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4E3B5-441E-3654-3EED-1D2E2C37F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063"/>
            <a:ext cx="10058400" cy="1080189"/>
          </a:xfrm>
        </p:spPr>
        <p:txBody>
          <a:bodyPr>
            <a:normAutofit/>
          </a:bodyPr>
          <a:lstStyle/>
          <a:p>
            <a:r>
              <a:rPr lang="en-CA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Bad: Current Ontario policies</a:t>
            </a:r>
            <a:endParaRPr lang="en-GB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8589F-1414-2CB2-2145-D70EAE9F1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702" y="1537252"/>
            <a:ext cx="10478595" cy="5078574"/>
          </a:xfrm>
        </p:spPr>
        <p:txBody>
          <a:bodyPr>
            <a:normAutofit fontScale="92500"/>
          </a:bodyPr>
          <a:lstStyle/>
          <a:p>
            <a:r>
              <a:rPr lang="en-C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only province to mandate a role for municipalities, but Ontario currently moving backward. </a:t>
            </a:r>
          </a:p>
          <a:p>
            <a:r>
              <a:rPr lang="en-C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gov’t passed regulations eliminating municipal discretion about which centres should be preferred to provide subsidised services. Previously 16 had decided to only sign with non-profit providers.</a:t>
            </a:r>
          </a:p>
          <a:p>
            <a:r>
              <a:rPr lang="en-C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municipal child care programs now required to undergo audits to determine whether the services could be offered by a 3</a:t>
            </a:r>
            <a:r>
              <a:rPr lang="en-CA" sz="24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C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party provider instead.</a:t>
            </a:r>
          </a:p>
          <a:p>
            <a:r>
              <a:rPr lang="en-C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System Managers are required to ensure “opportunities for community-based delivery participation are exhausted before direct child care delivery by the Consolidated Municipal Service Managers/District Soc Services Admin Bds.</a:t>
            </a:r>
          </a:p>
        </p:txBody>
      </p:sp>
    </p:spTree>
    <p:extLst>
      <p:ext uri="{BB962C8B-B14F-4D97-AF65-F5344CB8AC3E}">
        <p14:creationId xmlns:p14="http://schemas.microsoft.com/office/powerpoint/2010/main" val="2140699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45DA-EC0C-0F8C-C999-C363560E2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57809"/>
            <a:ext cx="10058400" cy="1020417"/>
          </a:xfrm>
        </p:spPr>
        <p:txBody>
          <a:bodyPr/>
          <a:lstStyle/>
          <a:p>
            <a:r>
              <a:rPr lang="en-CA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Conclusions</a:t>
            </a:r>
            <a:endParaRPr lang="en-GB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2191F-5BC0-3D33-61C2-8C502705B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535" y="1885950"/>
            <a:ext cx="10838647" cy="4475092"/>
          </a:xfrm>
        </p:spPr>
        <p:txBody>
          <a:bodyPr>
            <a:normAutofit/>
          </a:bodyPr>
          <a:lstStyle/>
          <a:p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Although they are not signatories to the federal-provincial CWELCC agreements, municipalities can play an important role in expanding affordable, quality child care across Canada.</a:t>
            </a:r>
          </a:p>
          <a:p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can create high quality, innovative centres offering equitable wages and good working conditions and thus function as ‘lighthouses’ </a:t>
            </a:r>
          </a:p>
          <a:p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Provincial governments can impede this – or they can follow BC’s good example and support not only municipal planning but also child care provision.</a:t>
            </a:r>
          </a:p>
        </p:txBody>
      </p:sp>
    </p:spTree>
    <p:extLst>
      <p:ext uri="{BB962C8B-B14F-4D97-AF65-F5344CB8AC3E}">
        <p14:creationId xmlns:p14="http://schemas.microsoft.com/office/powerpoint/2010/main" val="1076160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C9E9C-6616-B35C-FEEB-CCEAA77B4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7307"/>
            <a:ext cx="10058400" cy="854902"/>
          </a:xfrm>
        </p:spPr>
        <p:txBody>
          <a:bodyPr/>
          <a:lstStyle/>
          <a:p>
            <a:r>
              <a:rPr lang="en-CA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Sources consulted</a:t>
            </a:r>
            <a:endParaRPr lang="en-GB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C9D03-C6E8-28F2-D5FB-80136B5F6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723" y="1688123"/>
            <a:ext cx="11007459" cy="4752570"/>
          </a:xfrm>
        </p:spPr>
        <p:txBody>
          <a:bodyPr>
            <a:normAutofit/>
          </a:bodyPr>
          <a:lstStyle/>
          <a:p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M. Friendly, J Beach, S. Mohamed, L. Rothman, R. </a:t>
            </a:r>
            <a:r>
              <a:rPr lang="en-CA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Vickerson</a:t>
            </a:r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C. A. Young, (2020) </a:t>
            </a:r>
            <a:r>
              <a:rPr lang="en-CA" sz="24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Moving from Private to Public Processes to Create Child Care in Canada CRRU</a:t>
            </a:r>
          </a:p>
          <a:p>
            <a:r>
              <a:rPr lang="en-CA" sz="24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M. Friendly, G. Cleveland, S. Colley, C. Holt, R. </a:t>
            </a:r>
            <a:r>
              <a:rPr lang="en-CA" sz="2400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Vickerson</a:t>
            </a:r>
            <a:r>
              <a:rPr lang="en-CA" sz="24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C. Ferns (2023) </a:t>
            </a:r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Municipal Role in Child Care</a:t>
            </a:r>
            <a:r>
              <a:rPr lang="en-CA" sz="24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IMFG Who Does What Series No. 8</a:t>
            </a:r>
          </a:p>
          <a:p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OISE and George Brown College (2021) </a:t>
            </a:r>
            <a:r>
              <a:rPr lang="en-GB" sz="24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 of Toronto Early Learning and Child Care Services: Their Unique Contribution to Toronto’s Equity, Inclusion and Poverty Reduction Goals</a:t>
            </a: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Community and Social Services Toronto</a:t>
            </a:r>
          </a:p>
        </p:txBody>
      </p:sp>
    </p:spTree>
    <p:extLst>
      <p:ext uri="{BB962C8B-B14F-4D97-AF65-F5344CB8AC3E}">
        <p14:creationId xmlns:p14="http://schemas.microsoft.com/office/powerpoint/2010/main" val="204464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1E623-EB31-44F5-4434-72FB97EE3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748884"/>
          </a:xfrm>
        </p:spPr>
        <p:txBody>
          <a:bodyPr/>
          <a:lstStyle/>
          <a:p>
            <a:r>
              <a:rPr lang="en-C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argument in brief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A2842-4E9C-D5E2-8F9F-F2267F50C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10748"/>
            <a:ext cx="10058400" cy="4876800"/>
          </a:xfrm>
        </p:spPr>
        <p:txBody>
          <a:bodyPr>
            <a:normAutofit/>
          </a:bodyPr>
          <a:lstStyle/>
          <a:p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Municipal provision of child care can play an important role in achieving expansion of affordable, quality child care across Canada.</a:t>
            </a:r>
          </a:p>
          <a:p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Though unlikely to become dominant, municipal child care centres can function as a kind of navigational ‘lighthouse’ for the sector as a whole and a learning opportunity for the provinces.</a:t>
            </a:r>
          </a:p>
          <a:p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Toronto Early Learning and Child Care Services (TELCCS) as example.</a:t>
            </a:r>
          </a:p>
          <a:p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only in Toronto: there are important ‘beacons’ in much smaller centres.</a:t>
            </a:r>
          </a:p>
          <a:p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Provinces can facilitate this (e.g. BC) but also work to impede (recent Ontario initiatives).</a:t>
            </a: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33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E63E9-7736-46C5-0F2C-7BC1BBBDD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94658"/>
          </a:xfrm>
        </p:spPr>
        <p:txBody>
          <a:bodyPr>
            <a:normAutofit/>
          </a:bodyPr>
          <a:lstStyle/>
          <a:p>
            <a:r>
              <a:rPr lang="en-CA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 municipal involvement in child care provision</a:t>
            </a:r>
            <a:endParaRPr lang="en-GB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51052-FF56-AB69-B75A-7D57D14B6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809" y="1559780"/>
            <a:ext cx="10568608" cy="4986793"/>
          </a:xfrm>
        </p:spPr>
        <p:txBody>
          <a:bodyPr>
            <a:normAutofit/>
          </a:bodyPr>
          <a:lstStyle/>
          <a:p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None in Newfoundland, Nova Scotia, Quebec and Manitoba. Newfoundland in fact  currently prohibits this, but policy may change.</a:t>
            </a:r>
          </a:p>
          <a:p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PEI has 2, New Brunswick 3, Saskatchewan 3, Alberta 4, BC 63 and Ontario 109. Even in the latter account for a very small percentage of the total.</a:t>
            </a:r>
          </a:p>
          <a:p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Municipally run child care been decreasing. Alberta once had municipal ‘lighthouse’ centres in Calgary, Edmonton, Medicine Hat and Red Deer. All gone in 1990s. </a:t>
            </a:r>
          </a:p>
          <a:p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1998 municipal centres accounted for 18% of child care centres in Ontario. Now down to 2% following closures in cities like Windsor, Peel, Waterloo. </a:t>
            </a:r>
            <a:endParaRPr lang="en-GB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066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D1D17-C952-62A3-4CAC-50EE4E3F9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51183"/>
            <a:ext cx="10717135" cy="735495"/>
          </a:xfrm>
        </p:spPr>
        <p:txBody>
          <a:bodyPr>
            <a:normAutofit fontScale="90000"/>
          </a:bodyPr>
          <a:lstStyle/>
          <a:p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Pioneer Lighthouse: Toronto Early Learning and Child Care 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F772-3F88-592D-6484-2292C4B47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086678"/>
            <a:ext cx="10793896" cy="5592417"/>
          </a:xfrm>
        </p:spPr>
        <p:txBody>
          <a:bodyPr>
            <a:normAutofit/>
          </a:bodyPr>
          <a:lstStyle/>
          <a:p>
            <a:pPr algn="l"/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Accounts for only 3% of all spaces, but 10% of infant spaces.</a:t>
            </a:r>
          </a:p>
          <a:p>
            <a:pPr algn="l"/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Concentrated in low income and vulnerable communities</a:t>
            </a:r>
          </a:p>
          <a:p>
            <a:pPr algn="l"/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Emergency capacity (e.g. COVID) and system stability as able to step in when commercial or non-profit centres close (Weston, Kingston Rd, Mount Dennis)</a:t>
            </a:r>
          </a:p>
          <a:p>
            <a:pPr algn="l"/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 quality jobs with fair wages and good benefits, benchmark for rest of sector</a:t>
            </a:r>
          </a:p>
          <a:p>
            <a:pPr algn="l"/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Highly qualified staff benefit from more professional development hours than rest of the sector, including training in mental health, 2SLGBTQ+, anti-racism</a:t>
            </a:r>
          </a:p>
          <a:p>
            <a:pPr algn="l"/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Pilot new initiatives  before scaling up to implementation across the sector</a:t>
            </a:r>
            <a:endParaRPr lang="en-GB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administration, human resources, operations, quality concerns and training in the wider community-based child care sector.</a:t>
            </a:r>
            <a:endParaRPr lang="en-CA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405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FBCCB-4FC2-8CAD-DFCA-5C79DFF3A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735632"/>
          </a:xfrm>
        </p:spPr>
        <p:txBody>
          <a:bodyPr/>
          <a:lstStyle/>
          <a:p>
            <a:r>
              <a:rPr lang="en-CA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interesting example: Kipling ELCC </a:t>
            </a:r>
            <a:endParaRPr lang="en-GB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ECB7B-FC6C-DC88-7A8A-F48B8635F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17785"/>
            <a:ext cx="10634870" cy="4796266"/>
          </a:xfrm>
        </p:spPr>
        <p:txBody>
          <a:bodyPr>
            <a:normAutofit/>
          </a:bodyPr>
          <a:lstStyle/>
          <a:p>
            <a:pPr algn="l"/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Centre shares location with Kipling Acres Long-Term Care to facilitate intergenerational programming. Results in collaborative activities such as children deliver mail to residents and residents visiting the centre.</a:t>
            </a:r>
          </a:p>
          <a:p>
            <a:pPr algn="l"/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Centre recognised as outstanding design model for early learning and child care space with low window benches, a welcoming entrance area with book-lending library. </a:t>
            </a:r>
          </a:p>
          <a:p>
            <a:pPr algn="l"/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Outdoor space redesigned into an intergenerational garden area</a:t>
            </a:r>
          </a:p>
          <a:p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Often visited by others interested in its physical space and unique programming. </a:t>
            </a:r>
          </a:p>
          <a:p>
            <a:pPr algn="l"/>
            <a:endParaRPr lang="en-GB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52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1AA46-21CE-0AB4-DB19-E8CD24555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77078"/>
            <a:ext cx="10058400" cy="993913"/>
          </a:xfrm>
        </p:spPr>
        <p:txBody>
          <a:bodyPr/>
          <a:lstStyle/>
          <a:p>
            <a:r>
              <a:rPr lang="en-CA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only in Toronto: Rainy River, Ontario</a:t>
            </a:r>
            <a:endParaRPr lang="en-GB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5F49A-CBBC-E2BB-E37D-CCC9F14AD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735" y="1890091"/>
            <a:ext cx="10684565" cy="4810539"/>
          </a:xfrm>
        </p:spPr>
        <p:txBody>
          <a:bodyPr>
            <a:noAutofit/>
          </a:bodyPr>
          <a:lstStyle/>
          <a:p>
            <a:r>
              <a:rPr lang="en-GB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Distric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Social Services Admin Board responsible for 15,000 square km but population of only 20,000. </a:t>
            </a:r>
          </a:p>
          <a:p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Faced with challenge of introduction of full-day kindergarten for 4 and 5 year olds, chose single public governance for its 9 child care centres. </a:t>
            </a:r>
          </a:p>
          <a:p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Facilities costs and other admin savings allow the DSSAB to approach compensation rates of ECEs working in full day kindergarten. As employees also part of pension and benefit plans.</a:t>
            </a:r>
          </a:p>
          <a:p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ECEs of school-age children deployed throughout the system, avoiding split shifts.</a:t>
            </a:r>
          </a:p>
          <a:p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District working to remove barriers for parents with non-standard schedules (many in district have 12 hour days with 4 days on, 4 days off). </a:t>
            </a:r>
          </a:p>
        </p:txBody>
      </p:sp>
    </p:spTree>
    <p:extLst>
      <p:ext uri="{BB962C8B-B14F-4D97-AF65-F5344CB8AC3E}">
        <p14:creationId xmlns:p14="http://schemas.microsoft.com/office/powerpoint/2010/main" val="2177494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97A2B-5D2B-A607-3C96-5813B4EB1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1545" y="424546"/>
            <a:ext cx="10058400" cy="1066629"/>
          </a:xfrm>
        </p:spPr>
        <p:txBody>
          <a:bodyPr>
            <a:normAutofit/>
          </a:bodyPr>
          <a:lstStyle/>
          <a:p>
            <a:r>
              <a:rPr lang="en-CA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Russell Township, Ontario</a:t>
            </a:r>
            <a:endParaRPr lang="en-GB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8804D-0148-FCEF-0B51-5277060E8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71885"/>
            <a:ext cx="10058400" cy="4461569"/>
          </a:xfrm>
        </p:spPr>
        <p:txBody>
          <a:bodyPr>
            <a:normAutofit/>
          </a:bodyPr>
          <a:lstStyle/>
          <a:p>
            <a:r>
              <a:rPr lang="en-CA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District located south-east of Ottawa with a population density 98.6 square km.</a:t>
            </a:r>
          </a:p>
          <a:p>
            <a:r>
              <a:rPr lang="en-CA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Municipality took over operation of 1 closed and 1 struggling for profit centre and expanded them to add 456 new spaces</a:t>
            </a:r>
          </a:p>
          <a:p>
            <a:r>
              <a:rPr lang="en-CA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compensation including eligibility for pensions and benefits</a:t>
            </a:r>
          </a:p>
          <a:p>
            <a:r>
              <a:rPr lang="en-CA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 on graduate educators with the cost of schooling toward Registered ECE designation. Working with local college to design in-service training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44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7DF8E-BB20-BCE1-C6C2-85C121555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279" y="457927"/>
            <a:ext cx="10058400" cy="894658"/>
          </a:xfrm>
        </p:spPr>
        <p:txBody>
          <a:bodyPr/>
          <a:lstStyle/>
          <a:p>
            <a:r>
              <a:rPr lang="en-CA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Drayton Valley, Alberta population 7000</a:t>
            </a:r>
            <a:endParaRPr lang="en-GB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1519C-4086-64D0-4B8F-B238C514A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83" y="1799914"/>
            <a:ext cx="10727633" cy="4600159"/>
          </a:xfrm>
        </p:spPr>
        <p:txBody>
          <a:bodyPr>
            <a:noAutofit/>
          </a:bodyPr>
          <a:lstStyle/>
          <a:p>
            <a:r>
              <a:rPr lang="en-CA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Developed a plan to establish a publicly delivered child care facility to attract families of oil sands workers</a:t>
            </a:r>
          </a:p>
          <a:p>
            <a:r>
              <a:rPr lang="en-C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Staff  are paid union rates and are employees of the town. Most meet Alberta maximum qualification requirements.</a:t>
            </a:r>
          </a:p>
          <a:p>
            <a:r>
              <a:rPr lang="en-C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Shares operating policies, procedures and related documentation with other centres.</a:t>
            </a:r>
          </a:p>
          <a:p>
            <a:r>
              <a:rPr lang="en-CA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a new centre is being developed in the region, the centre manager is often asked to provide support and mentorship. </a:t>
            </a:r>
            <a:endParaRPr lang="en-GB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443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01B1-4DBA-4126-9D53-161943DF1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754" y="661181"/>
            <a:ext cx="9917722" cy="638552"/>
          </a:xfrm>
        </p:spPr>
        <p:txBody>
          <a:bodyPr>
            <a:normAutofit fontScale="90000"/>
          </a:bodyPr>
          <a:lstStyle/>
          <a:p>
            <a:r>
              <a:rPr lang="en-CA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role can provinces play: </a:t>
            </a:r>
            <a:r>
              <a:rPr lang="en-CA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Good: British Columbia </a:t>
            </a:r>
            <a:br>
              <a:rPr lang="en-CA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50202-D1C6-5D57-5FE8-803F6B284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9733"/>
            <a:ext cx="10396330" cy="5081189"/>
          </a:xfrm>
        </p:spPr>
        <p:txBody>
          <a:bodyPr>
            <a:normAutofit/>
          </a:bodyPr>
          <a:lstStyle/>
          <a:p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Province introduced two new provincial funds in cooperation with the Union of BC Municipalities: </a:t>
            </a:r>
          </a:p>
          <a:p>
            <a:r>
              <a:rPr lang="en-CA" sz="24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 Care Community Planning </a:t>
            </a:r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administers grants enabling communities to develop child care space creation plans. Develops local capacity while improving provincial knowledge. </a:t>
            </a:r>
          </a:p>
          <a:p>
            <a:r>
              <a:rPr lang="en-CA" sz="24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 Child Care Space Creation</a:t>
            </a:r>
            <a:r>
              <a:rPr lang="en-CA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program provides local governments up to $1 million to create new licensed child care spaces for children aged 0-5. Under the latter, priority for programs directly operated by the local government or public sector organisation for underserved populations and non-standard hours child care</a:t>
            </a:r>
            <a:endParaRPr lang="en-GB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196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4286041_TF78829772.potx" id="{40C9888F-D1F3-48F3-8626-9E3B2842567E}" vid="{EAC8D4B6-6F23-4056-B17A-CFA342D1C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F3B215-496E-4790-A364-7C1C46DEC77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schemas.microsoft.com/office/2006/documentManagement/types"/>
    <ds:schemaRef ds:uri="16c05727-aa75-4e4a-9b5f-8a80a116589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8247</TotalTime>
  <Words>1148</Words>
  <Application>Microsoft Macintosh PowerPoint</Application>
  <PresentationFormat>Widescreen</PresentationFormat>
  <Paragraphs>63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Garamond</vt:lpstr>
      <vt:lpstr>Sagona Book</vt:lpstr>
      <vt:lpstr>Sagona ExtraLight</vt:lpstr>
      <vt:lpstr>SavonVTI</vt:lpstr>
      <vt:lpstr>Municipal Child Care: Lighthouses for CWELCC?</vt:lpstr>
      <vt:lpstr>The argument in brief</vt:lpstr>
      <vt:lpstr>Current municipal involvement in child care provision</vt:lpstr>
      <vt:lpstr>Pioneer Lighthouse: Toronto Early Learning and Child Care </vt:lpstr>
      <vt:lpstr>An interesting example: Kipling ELCC </vt:lpstr>
      <vt:lpstr>Not only in Toronto: Rainy River, Ontario</vt:lpstr>
      <vt:lpstr>Russell Township, Ontario</vt:lpstr>
      <vt:lpstr>Drayton Valley, Alberta population 7000</vt:lpstr>
      <vt:lpstr>What role can provinces play: The Good: British Columbia  </vt:lpstr>
      <vt:lpstr>The Bad: Current Ontario policies</vt:lpstr>
      <vt:lpstr>Conclusions</vt:lpstr>
      <vt:lpstr>Sources consulted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Care Economy in Latin America: A multi-Scalar Freminist project</dc:title>
  <dc:creator>Rianne Mahon</dc:creator>
  <cp:lastModifiedBy>Susan Prentice</cp:lastModifiedBy>
  <cp:revision>14</cp:revision>
  <cp:lastPrinted>2023-06-22T13:24:06Z</cp:lastPrinted>
  <dcterms:created xsi:type="dcterms:W3CDTF">2023-06-16T19:17:48Z</dcterms:created>
  <dcterms:modified xsi:type="dcterms:W3CDTF">2024-04-08T13:22:15Z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