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425" r:id="rId6"/>
    <p:sldId id="422" r:id="rId7"/>
    <p:sldId id="419" r:id="rId8"/>
    <p:sldId id="421" r:id="rId9"/>
    <p:sldId id="315" r:id="rId10"/>
    <p:sldId id="420" r:id="rId11"/>
    <p:sldId id="316" r:id="rId12"/>
    <p:sldId id="418" r:id="rId13"/>
    <p:sldId id="440" r:id="rId14"/>
    <p:sldId id="436" r:id="rId15"/>
    <p:sldId id="428" r:id="rId16"/>
    <p:sldId id="441" r:id="rId17"/>
    <p:sldId id="439" r:id="rId18"/>
    <p:sldId id="423" r:id="rId19"/>
    <p:sldId id="291" r:id="rId20"/>
  </p:sldIdLst>
  <p:sldSz cx="12192000" cy="6858000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B8"/>
    <a:srgbClr val="00ADC4"/>
    <a:srgbClr val="F14133"/>
    <a:srgbClr val="04202E"/>
    <a:srgbClr val="476D2D"/>
    <a:srgbClr val="A5160B"/>
    <a:srgbClr val="006B7A"/>
    <a:srgbClr val="ADCBDD"/>
    <a:srgbClr val="C1D7E5"/>
    <a:srgbClr val="D6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437" autoAdjust="0"/>
  </p:normalViewPr>
  <p:slideViewPr>
    <p:cSldViewPr snapToGrid="0">
      <p:cViewPr varScale="1">
        <p:scale>
          <a:sx n="70" d="100"/>
          <a:sy n="70" d="100"/>
        </p:scale>
        <p:origin x="115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4065"/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>
                <a:solidFill>
                  <a:srgbClr val="004065"/>
                </a:solidFill>
                <a:latin typeface="Whitney Book" pitchFamily="50" charset="0"/>
              </a:rPr>
              <a:t>Subsidized and unsubsidized spaces in Quebec’s network, 2024</a:t>
            </a:r>
          </a:p>
        </c:rich>
      </c:tx>
      <c:layout>
        <c:manualLayout>
          <c:xMode val="edge"/>
          <c:yMode val="edge"/>
          <c:x val="0.11257785583167448"/>
          <c:y val="6.2251186343514127E-2"/>
        </c:manualLayout>
      </c:layout>
      <c:overlay val="0"/>
      <c:spPr>
        <a:noFill/>
        <a:ln w="23477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Subsidized and unsubsidized spaces in Québec's network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760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BEC-4453-B372-D0777CDC30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760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EC-4453-B372-D0777CDC300F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b="1"/>
                      <a:t>78.6%</a:t>
                    </a:r>
                  </a:p>
                </c:rich>
              </c:tx>
              <c:spPr>
                <a:noFill/>
                <a:ln w="23477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70998397464073"/>
                      <c:h val="7.9532124165313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BEC-4453-B372-D0777CDC300F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000" b="1"/>
                      <a:t>21.4%</a:t>
                    </a:r>
                  </a:p>
                </c:rich>
              </c:tx>
              <c:spPr>
                <a:noFill/>
                <a:ln w="23477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EC-4453-B372-D0777CDC300F}"/>
                </c:ext>
              </c:extLst>
            </c:dLbl>
            <c:spPr>
              <a:noFill/>
              <a:ln w="2347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4" baseline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Subsidized spaces</c:v>
                </c:pt>
                <c:pt idx="1">
                  <c:v>Unsubsidized spaces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 formatCode="#,##0_);\(#,##0\)">
                  <c:v>212497</c:v>
                </c:pt>
                <c:pt idx="1">
                  <c:v>70004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C-4453-B372-D0777CDC3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3477">
          <a:noFill/>
        </a:ln>
      </c:spPr>
    </c:plotArea>
    <c:legend>
      <c:legendPos val="b"/>
      <c:layout>
        <c:manualLayout>
          <c:xMode val="edge"/>
          <c:yMode val="edge"/>
          <c:x val="4.859385162611754E-2"/>
          <c:y val="0.87757748831349902"/>
          <c:w val="0.89999980733939111"/>
          <c:h val="0.10556958795661109"/>
        </c:manualLayout>
      </c:layout>
      <c:overlay val="0"/>
      <c:spPr>
        <a:noFill/>
        <a:ln w="23477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4065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rgbClr val="004065"/>
      </a:solidFill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781A19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FE3-4384-9A02-9F236809EC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72-4050-9121-9CC217B75D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72-4050-9121-9CC217B75D7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72-4050-9121-9CC217B75D7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E3-4384-9A02-9F236809EC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72-4050-9121-9CC217B75D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72-4050-9121-9CC217B75D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72-4050-9121-9CC217B75D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Centres de la petite enfance</c:v>
                </c:pt>
                <c:pt idx="1">
                  <c:v>Family environment </c:v>
                </c:pt>
                <c:pt idx="2">
                  <c:v>Non-subsdized child care</c:v>
                </c:pt>
                <c:pt idx="3">
                  <c:v>Subsidized childcare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0.35299999999999998</c:v>
                </c:pt>
                <c:pt idx="1">
                  <c:v>0.23699999999999999</c:v>
                </c:pt>
                <c:pt idx="2">
                  <c:v>0.21199999999999999</c:v>
                </c:pt>
                <c:pt idx="3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2-4050-9121-9CC217B75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1031038208"/>
        <c:axId val="1018688704"/>
      </c:barChart>
      <c:catAx>
        <c:axId val="10310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688704"/>
        <c:crosses val="autoZero"/>
        <c:auto val="1"/>
        <c:lblAlgn val="ctr"/>
        <c:lblOffset val="100"/>
        <c:noMultiLvlLbl val="0"/>
      </c:catAx>
      <c:valAx>
        <c:axId val="1018688704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10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72.2%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44-4200-92A6-A698A50C38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A44-4200-92A6-A698A50C38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Qualified child care educator</c:v>
                </c:pt>
                <c:pt idx="1">
                  <c:v>Unqualified childcare worker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0.72199999999999998</c:v>
                </c:pt>
                <c:pt idx="1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4-453E-B1AA-E6C300E56B7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68.3%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44-4200-92A6-A698A50C38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44-4200-92A6-A698A50C38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Qualified child care educator</c:v>
                </c:pt>
                <c:pt idx="1">
                  <c:v>Unqualified childcare worker</c:v>
                </c:pt>
              </c:strCache>
            </c:strRef>
          </c:cat>
          <c:val>
            <c:numRef>
              <c:f>Feuil1!$C$2:$C$3</c:f>
              <c:numCache>
                <c:formatCode>0.00%</c:formatCode>
                <c:ptCount val="2"/>
                <c:pt idx="0">
                  <c:v>0.68300000000000005</c:v>
                </c:pt>
                <c:pt idx="1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4-453E-B1AA-E6C300E5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overlap val="-27"/>
        <c:axId val="1401485824"/>
        <c:axId val="1579622719"/>
      </c:barChart>
      <c:catAx>
        <c:axId val="14014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9622719"/>
        <c:crosses val="autoZero"/>
        <c:auto val="1"/>
        <c:lblAlgn val="ctr"/>
        <c:lblOffset val="100"/>
        <c:noMultiLvlLbl val="0"/>
      </c:catAx>
      <c:valAx>
        <c:axId val="157962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14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91931962037093"/>
          <c:y val="0.88475422461714304"/>
          <c:w val="0.65192077204665155"/>
          <c:h val="9.8862039916971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0.08105</cdr:x>
      <cdr:y>0.22659</cdr:y>
    </cdr:from>
    <cdr:to>
      <cdr:x>0.18596</cdr:x>
      <cdr:y>0.4404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78B38D99-ACB7-D2E4-E407-C4D6CADA4831}"/>
            </a:ext>
          </a:extLst>
        </cdr:cNvPr>
        <cdr:cNvSpPr/>
      </cdr:nvSpPr>
      <cdr:spPr>
        <a:xfrm xmlns:a="http://schemas.openxmlformats.org/drawingml/2006/main">
          <a:off x="917271" y="1062958"/>
          <a:ext cx="1187349" cy="100301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5">
            <a:shade val="15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fr-FR" sz="1200" b="1" dirty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fr-FR" sz="1600" b="1" dirty="0">
              <a:solidFill>
                <a:schemeClr val="tx2">
                  <a:lumMod val="50000"/>
                </a:schemeClr>
              </a:solidFill>
            </a:rPr>
            <a:t>23.2%</a:t>
          </a:r>
        </a:p>
      </cdr:txBody>
    </cdr:sp>
  </cdr:relSizeAnchor>
  <cdr:relSizeAnchor xmlns:cdr="http://schemas.openxmlformats.org/drawingml/2006/chartDrawing">
    <cdr:from>
      <cdr:x>0.32783</cdr:x>
      <cdr:y>0.4404</cdr:y>
    </cdr:from>
    <cdr:to>
      <cdr:x>0.43008</cdr:x>
      <cdr:y>0.65544</cdr:y>
    </cdr:to>
    <cdr:sp macro="" textlink="">
      <cdr:nvSpPr>
        <cdr:cNvPr id="3" name="Ellipse 2">
          <a:extLst xmlns:a="http://schemas.openxmlformats.org/drawingml/2006/main">
            <a:ext uri="{FF2B5EF4-FFF2-40B4-BE49-F238E27FC236}">
              <a16:creationId xmlns:a16="http://schemas.microsoft.com/office/drawing/2014/main" id="{EC417B87-B7AF-497C-F5BF-F8FC6001240C}"/>
            </a:ext>
          </a:extLst>
        </cdr:cNvPr>
        <cdr:cNvSpPr/>
      </cdr:nvSpPr>
      <cdr:spPr>
        <a:xfrm xmlns:a="http://schemas.openxmlformats.org/drawingml/2006/main">
          <a:off x="3710329" y="2065972"/>
          <a:ext cx="1157244" cy="100878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5">
            <a:shade val="15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 sz="1000" b="1" dirty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fr-FR" sz="1600" b="1" dirty="0">
              <a:solidFill>
                <a:schemeClr val="tx2">
                  <a:lumMod val="50000"/>
                </a:schemeClr>
              </a:solidFill>
            </a:rPr>
            <a:t>15.5%</a:t>
          </a:r>
        </a:p>
      </cdr:txBody>
    </cdr:sp>
  </cdr:relSizeAnchor>
  <cdr:relSizeAnchor xmlns:cdr="http://schemas.openxmlformats.org/drawingml/2006/chartDrawing">
    <cdr:from>
      <cdr:x>0.57708</cdr:x>
      <cdr:y>0.5</cdr:y>
    </cdr:from>
    <cdr:to>
      <cdr:x>0.67202</cdr:x>
      <cdr:y>0.7052</cdr:y>
    </cdr:to>
    <cdr:sp macro="" textlink="">
      <cdr:nvSpPr>
        <cdr:cNvPr id="4" name="Ellipse 3">
          <a:extLst xmlns:a="http://schemas.openxmlformats.org/drawingml/2006/main">
            <a:ext uri="{FF2B5EF4-FFF2-40B4-BE49-F238E27FC236}">
              <a16:creationId xmlns:a16="http://schemas.microsoft.com/office/drawing/2014/main" id="{024F34C6-09C1-94FD-B891-AA835DE4A3F8}"/>
            </a:ext>
          </a:extLst>
        </cdr:cNvPr>
        <cdr:cNvSpPr/>
      </cdr:nvSpPr>
      <cdr:spPr>
        <a:xfrm xmlns:a="http://schemas.openxmlformats.org/drawingml/2006/main">
          <a:off x="6531260" y="2345571"/>
          <a:ext cx="1074511" cy="96262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fr-FR" sz="1000" b="1" dirty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fr-FR" sz="1600" b="1" dirty="0">
              <a:solidFill>
                <a:schemeClr val="tx2">
                  <a:lumMod val="50000"/>
                </a:schemeClr>
              </a:solidFill>
            </a:rPr>
            <a:t>13.9%</a:t>
          </a:r>
        </a:p>
      </cdr:txBody>
    </cdr:sp>
  </cdr:relSizeAnchor>
  <cdr:relSizeAnchor xmlns:cdr="http://schemas.openxmlformats.org/drawingml/2006/chartDrawing">
    <cdr:from>
      <cdr:x>0.81501</cdr:x>
      <cdr:y>0.51792</cdr:y>
    </cdr:from>
    <cdr:to>
      <cdr:x>0.9127</cdr:x>
      <cdr:y>0.71943</cdr:y>
    </cdr:to>
    <cdr:sp macro="" textlink="">
      <cdr:nvSpPr>
        <cdr:cNvPr id="5" name="Ellipse 4">
          <a:extLst xmlns:a="http://schemas.openxmlformats.org/drawingml/2006/main">
            <a:ext uri="{FF2B5EF4-FFF2-40B4-BE49-F238E27FC236}">
              <a16:creationId xmlns:a16="http://schemas.microsoft.com/office/drawing/2014/main" id="{6B7017A8-EC23-4FEF-9379-661869229BBC}"/>
            </a:ext>
          </a:extLst>
        </cdr:cNvPr>
        <cdr:cNvSpPr/>
      </cdr:nvSpPr>
      <cdr:spPr>
        <a:xfrm xmlns:a="http://schemas.openxmlformats.org/drawingml/2006/main">
          <a:off x="9224130" y="2429634"/>
          <a:ext cx="1105635" cy="94531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fr-FR" sz="1000" b="1" dirty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fr-FR" sz="1600" b="1" dirty="0">
              <a:solidFill>
                <a:schemeClr val="tx2">
                  <a:lumMod val="50000"/>
                </a:schemeClr>
              </a:solidFill>
            </a:rPr>
            <a:t>13.0%</a:t>
          </a:r>
        </a:p>
      </cdr:txBody>
    </cdr:sp>
  </cdr:relSizeAnchor>
  <cdr:relSizeAnchor xmlns:cdr="http://schemas.openxmlformats.org/drawingml/2006/chartDrawing">
    <cdr:from>
      <cdr:x>0.41873</cdr:x>
      <cdr:y>0.01712</cdr:y>
    </cdr:from>
    <cdr:to>
      <cdr:x>0.96648</cdr:x>
      <cdr:y>0.33011</cdr:y>
    </cdr:to>
    <cdr:sp macro="" textlink="">
      <cdr:nvSpPr>
        <cdr:cNvPr id="7" name="Rectangle : coins arrondis 6">
          <a:extLst xmlns:a="http://schemas.openxmlformats.org/drawingml/2006/main">
            <a:ext uri="{FF2B5EF4-FFF2-40B4-BE49-F238E27FC236}">
              <a16:creationId xmlns:a16="http://schemas.microsoft.com/office/drawing/2014/main" id="{C39A6BE6-EEEE-AE8F-8314-39923EA82229}"/>
            </a:ext>
          </a:extLst>
        </cdr:cNvPr>
        <cdr:cNvSpPr/>
      </cdr:nvSpPr>
      <cdr:spPr>
        <a:xfrm xmlns:a="http://schemas.openxmlformats.org/drawingml/2006/main">
          <a:off x="4739149" y="80312"/>
          <a:ext cx="6199273" cy="146828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6">
            <a:shade val="15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sz="1600" dirty="0">
              <a:solidFill>
                <a:schemeClr val="bg2"/>
              </a:solidFill>
            </a:rPr>
            <a:t>35.3% of </a:t>
          </a:r>
          <a:r>
            <a:rPr lang="fr-FR" sz="1600" dirty="0" err="1">
              <a:solidFill>
                <a:schemeClr val="bg2"/>
              </a:solidFill>
            </a:rPr>
            <a:t>childcare</a:t>
          </a:r>
          <a:r>
            <a:rPr lang="fr-FR" sz="1600" dirty="0">
              <a:solidFill>
                <a:schemeClr val="bg2"/>
              </a:solidFill>
            </a:rPr>
            <a:t> </a:t>
          </a:r>
          <a:r>
            <a:rPr lang="fr-FR" sz="1600" dirty="0" err="1">
              <a:solidFill>
                <a:schemeClr val="bg2"/>
              </a:solidFill>
            </a:rPr>
            <a:t>spaces</a:t>
          </a:r>
          <a:r>
            <a:rPr lang="fr-FR" sz="1600" dirty="0">
              <a:solidFill>
                <a:schemeClr val="bg2"/>
              </a:solidFill>
            </a:rPr>
            <a:t> are </a:t>
          </a:r>
          <a:r>
            <a:rPr lang="fr-FR" sz="1600" dirty="0" err="1">
              <a:solidFill>
                <a:schemeClr val="bg2"/>
              </a:solidFill>
            </a:rPr>
            <a:t>provided</a:t>
          </a:r>
          <a:r>
            <a:rPr lang="fr-FR" sz="1600" dirty="0">
              <a:solidFill>
                <a:schemeClr val="bg2"/>
              </a:solidFill>
            </a:rPr>
            <a:t> by the </a:t>
          </a:r>
          <a:r>
            <a:rPr lang="fr-FR" sz="1600" dirty="0" err="1">
              <a:solidFill>
                <a:schemeClr val="bg2"/>
              </a:solidFill>
            </a:rPr>
            <a:t>CPEs</a:t>
          </a:r>
          <a:r>
            <a:rPr lang="fr-FR" sz="1600" dirty="0">
              <a:solidFill>
                <a:schemeClr val="bg2"/>
              </a:solidFill>
            </a:rPr>
            <a:t>, but </a:t>
          </a:r>
          <a:r>
            <a:rPr lang="fr-FR" sz="1600" dirty="0" err="1">
              <a:solidFill>
                <a:schemeClr val="bg2"/>
              </a:solidFill>
            </a:rPr>
            <a:t>only</a:t>
          </a:r>
          <a:r>
            <a:rPr lang="fr-FR" sz="1600" dirty="0">
              <a:solidFill>
                <a:schemeClr val="bg2"/>
              </a:solidFill>
            </a:rPr>
            <a:t> 23.2% of </a:t>
          </a:r>
          <a:r>
            <a:rPr lang="fr-FR" sz="1600" dirty="0" err="1">
              <a:solidFill>
                <a:schemeClr val="bg2"/>
              </a:solidFill>
            </a:rPr>
            <a:t>children</a:t>
          </a:r>
          <a:r>
            <a:rPr lang="fr-FR" sz="1600" dirty="0">
              <a:solidFill>
                <a:schemeClr val="bg2"/>
              </a:solidFill>
            </a:rPr>
            <a:t> </a:t>
          </a:r>
          <a:r>
            <a:rPr lang="fr-FR" sz="1600" dirty="0" err="1">
              <a:solidFill>
                <a:schemeClr val="bg2"/>
              </a:solidFill>
            </a:rPr>
            <a:t>below</a:t>
          </a:r>
          <a:r>
            <a:rPr lang="fr-FR" sz="1600" dirty="0">
              <a:solidFill>
                <a:schemeClr val="bg2"/>
              </a:solidFill>
            </a:rPr>
            <a:t> 5 are </a:t>
          </a:r>
          <a:r>
            <a:rPr lang="fr-FR" sz="1600" dirty="0" err="1">
              <a:solidFill>
                <a:schemeClr val="bg2"/>
              </a:solidFill>
            </a:rPr>
            <a:t>enrolled</a:t>
          </a:r>
          <a:r>
            <a:rPr lang="fr-FR" sz="1600" dirty="0">
              <a:solidFill>
                <a:schemeClr val="bg2"/>
              </a:solidFill>
            </a:rPr>
            <a:t> in a CPE.</a:t>
          </a:r>
        </a:p>
        <a:p xmlns:a="http://schemas.openxmlformats.org/drawingml/2006/main">
          <a:endParaRPr lang="fr-FR" sz="1600" dirty="0">
            <a:solidFill>
              <a:schemeClr val="bg2"/>
            </a:solidFill>
          </a:endParaRPr>
        </a:p>
        <a:p xmlns:a="http://schemas.openxmlformats.org/drawingml/2006/main">
          <a:r>
            <a:rPr lang="fr-FR" sz="1600" dirty="0">
              <a:solidFill>
                <a:schemeClr val="bg2"/>
              </a:solidFill>
            </a:rPr>
            <a:t>41.1% of </a:t>
          </a:r>
          <a:r>
            <a:rPr lang="fr-FR" sz="1600" dirty="0" err="1">
              <a:solidFill>
                <a:schemeClr val="bg2"/>
              </a:solidFill>
            </a:rPr>
            <a:t>childcare</a:t>
          </a:r>
          <a:r>
            <a:rPr lang="fr-FR" sz="1600" dirty="0">
              <a:solidFill>
                <a:schemeClr val="bg2"/>
              </a:solidFill>
            </a:rPr>
            <a:t> </a:t>
          </a:r>
          <a:r>
            <a:rPr lang="fr-FR" sz="1600" dirty="0" err="1">
              <a:solidFill>
                <a:schemeClr val="bg2"/>
              </a:solidFill>
            </a:rPr>
            <a:t>spaces</a:t>
          </a:r>
          <a:r>
            <a:rPr lang="fr-FR" sz="1600" dirty="0">
              <a:solidFill>
                <a:schemeClr val="bg2"/>
              </a:solidFill>
            </a:rPr>
            <a:t> are </a:t>
          </a:r>
          <a:r>
            <a:rPr lang="fr-FR" sz="1600" dirty="0" err="1">
              <a:solidFill>
                <a:schemeClr val="bg2"/>
              </a:solidFill>
            </a:rPr>
            <a:t>provided</a:t>
          </a:r>
          <a:r>
            <a:rPr lang="fr-FR" sz="1600" dirty="0">
              <a:solidFill>
                <a:schemeClr val="bg2"/>
              </a:solidFill>
            </a:rPr>
            <a:t> by the garderies, </a:t>
          </a:r>
          <a:r>
            <a:rPr lang="fr-FR" sz="1600" dirty="0" err="1">
              <a:solidFill>
                <a:schemeClr val="bg2"/>
              </a:solidFill>
            </a:rPr>
            <a:t>meaning</a:t>
          </a:r>
          <a:r>
            <a:rPr lang="fr-FR" sz="1600" dirty="0">
              <a:solidFill>
                <a:schemeClr val="bg2"/>
              </a:solidFill>
            </a:rPr>
            <a:t> </a:t>
          </a:r>
          <a:r>
            <a:rPr lang="fr-FR" sz="1600" dirty="0" err="1">
              <a:solidFill>
                <a:schemeClr val="bg2"/>
              </a:solidFill>
            </a:rPr>
            <a:t>that</a:t>
          </a:r>
          <a:r>
            <a:rPr lang="fr-FR" sz="1600" dirty="0">
              <a:solidFill>
                <a:schemeClr val="bg2"/>
              </a:solidFill>
            </a:rPr>
            <a:t> 26.9% of </a:t>
          </a:r>
          <a:r>
            <a:rPr lang="fr-FR" sz="1600" dirty="0" err="1">
              <a:solidFill>
                <a:schemeClr val="bg2"/>
              </a:solidFill>
            </a:rPr>
            <a:t>children</a:t>
          </a:r>
          <a:r>
            <a:rPr lang="fr-FR" sz="1600" dirty="0">
              <a:solidFill>
                <a:schemeClr val="bg2"/>
              </a:solidFill>
            </a:rPr>
            <a:t> </a:t>
          </a:r>
          <a:r>
            <a:rPr lang="fr-FR" sz="1600" dirty="0" err="1">
              <a:solidFill>
                <a:schemeClr val="bg2"/>
              </a:solidFill>
            </a:rPr>
            <a:t>below</a:t>
          </a:r>
          <a:r>
            <a:rPr lang="fr-FR" sz="1600" dirty="0">
              <a:solidFill>
                <a:schemeClr val="bg2"/>
              </a:solidFill>
            </a:rPr>
            <a:t> 5 are </a:t>
          </a:r>
          <a:r>
            <a:rPr lang="fr-FR" sz="1600" dirty="0" err="1">
              <a:solidFill>
                <a:schemeClr val="bg2"/>
              </a:solidFill>
            </a:rPr>
            <a:t>enrolled</a:t>
          </a:r>
          <a:r>
            <a:rPr lang="fr-FR" sz="1600" dirty="0">
              <a:solidFill>
                <a:schemeClr val="bg2"/>
              </a:solidFill>
            </a:rPr>
            <a:t> in a garderie.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D8E154-BAF5-3956-2CC2-73D223B08A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CA"/>
              <a:t>Childcare symposium, Ottawa, June 8-10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18878E-191C-415E-3941-0441A486BF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F34499-9BDF-4DEA-A1E5-CC099F061F7C}" type="datetimeFigureOut">
              <a:rPr lang="fr-CA"/>
              <a:pPr>
                <a:defRPr/>
              </a:pPr>
              <a:t>2024-04-01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267F26-E673-6896-4238-665056FFD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832956-DFCF-E8EF-16B2-A94DC64266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8EC656-44D6-4EC5-B57F-91884A21682C}" type="slidenum">
              <a:rPr lang="fr-CA" altLang="en-US"/>
              <a:pPr/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9D4E0-45E1-A154-5F8C-41D0B81576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CA"/>
              <a:t>Childcare symposium, Ottawa, June 8-10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D4BF6-FF13-F05F-D9A8-835CB3DE3D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6C8959-207C-45D6-A097-833B6120F32E}" type="datetimeFigureOut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352394-0B8E-3134-7031-A4AD9BD342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657693-4E08-B350-8AE9-C02D62447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37943-A4FF-5C21-1902-2A50AA1D92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9BF9E-8390-74FD-9EC8-9C96A4779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71AA0C-FC6D-4976-8078-C240C0B0AD69}" type="slidenum">
              <a:rPr lang="en-CA" altLang="en-US"/>
              <a:pPr/>
              <a:t>‹N°›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C7C1A3C7-3C8D-CDC0-759E-196484C71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4F8B75DB-2E84-7011-BEFA-2C187FB76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5124" name="Espace réservé du pied de page 3">
            <a:extLst>
              <a:ext uri="{FF2B5EF4-FFF2-40B4-BE49-F238E27FC236}">
                <a16:creationId xmlns:a16="http://schemas.microsoft.com/office/drawing/2014/main" id="{BAFDC94E-3423-9CAC-E976-6ABE04B729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472" indent="-2909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803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9324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4845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366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5887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1408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6929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21521B8A-CD58-3C62-270F-61221D476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E0D75C52-55E8-8880-A440-B9D27804A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13316" name="Espace réservé du pied de page 3">
            <a:extLst>
              <a:ext uri="{FF2B5EF4-FFF2-40B4-BE49-F238E27FC236}">
                <a16:creationId xmlns:a16="http://schemas.microsoft.com/office/drawing/2014/main" id="{4EF539C1-2855-6475-B08A-CD4EF00C7F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472" indent="-2909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803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9324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4845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366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5887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1408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6929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0423F7C5-435D-89D0-1024-B3BB36FB9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notes 2">
            <a:extLst>
              <a:ext uri="{FF2B5EF4-FFF2-40B4-BE49-F238E27FC236}">
                <a16:creationId xmlns:a16="http://schemas.microsoft.com/office/drawing/2014/main" id="{04AEF0D3-7BC0-9EE4-1EEC-5181CD8DD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15364" name="Espace réservé du pied de page 3">
            <a:extLst>
              <a:ext uri="{FF2B5EF4-FFF2-40B4-BE49-F238E27FC236}">
                <a16:creationId xmlns:a16="http://schemas.microsoft.com/office/drawing/2014/main" id="{D296767D-BBC8-B153-6A84-75B8E44A23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472" indent="-2909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803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9324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4845" indent="-2327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366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5887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1408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6929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A847-E58C-4D85-BF52-06311DE403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6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latin typeface="Whitney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A847-E58C-4D85-BF52-06311DE403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8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0" i="0" dirty="0">
              <a:solidFill>
                <a:srgbClr val="212529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A847-E58C-4D85-BF52-06311DE403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A847-E58C-4D85-BF52-06311DE403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A847-E58C-4D85-BF52-06311DE403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22BE8-4FA8-487F-8847-38ACA3CD039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1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14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A1340-5610-14F0-00FA-994EE875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1077-681A-463E-AC12-9673C57BC381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CA71B-11CC-5232-A597-6974F92E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D5CF0-6901-BC45-F3D3-823DCD3D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CC92-6B6E-4420-B33A-34FF8219D145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906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1BBBB-768C-E4C0-1836-092C3D91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1C39-99DB-4211-A892-D93B1891C309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6078E-2213-0C2B-A8A5-3CEA3904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5234F-EEF6-E6BB-5EEF-E7B14C3B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E696-AACC-4B20-ACE1-E0BCC1BCC232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708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AD537-174B-7E9C-904D-290D378C590F}"/>
              </a:ext>
            </a:extLst>
          </p:cNvPr>
          <p:cNvSpPr/>
          <p:nvPr userDrawn="1"/>
        </p:nvSpPr>
        <p:spPr>
          <a:xfrm>
            <a:off x="-84083" y="6492874"/>
            <a:ext cx="12507311" cy="365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2C61DC-7F9B-6DD1-9037-F3BFB0DABDD2}"/>
              </a:ext>
            </a:extLst>
          </p:cNvPr>
          <p:cNvSpPr/>
          <p:nvPr userDrawn="1"/>
        </p:nvSpPr>
        <p:spPr>
          <a:xfrm>
            <a:off x="-84084" y="6447156"/>
            <a:ext cx="12507311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A0D485-5109-625C-C2C9-FD50E9F3C738}"/>
              </a:ext>
            </a:extLst>
          </p:cNvPr>
          <p:cNvSpPr txBox="1"/>
          <p:nvPr userDrawn="1"/>
        </p:nvSpPr>
        <p:spPr>
          <a:xfrm>
            <a:off x="133183" y="6475381"/>
            <a:ext cx="2427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Berthold Akzidenz Grotesk" panose="020B0806000000000000" pitchFamily="34" charset="0"/>
              </a:rPr>
              <a:t>WHO OWNS CHILD CARE?</a:t>
            </a:r>
            <a:br>
              <a:rPr lang="en-CA" sz="1000" b="1" dirty="0">
                <a:solidFill>
                  <a:schemeClr val="bg1"/>
                </a:solidFill>
                <a:latin typeface="Berthold Akzidenz Grotesk" panose="020B0806000000000000" pitchFamily="34" charset="0"/>
              </a:rPr>
            </a:br>
            <a:r>
              <a:rPr lang="en-CA" sz="1000" b="1" dirty="0">
                <a:solidFill>
                  <a:schemeClr val="bg1"/>
                </a:solidFill>
                <a:latin typeface="Berthold Akzidenz Grotesk" panose="020B0806000000000000" pitchFamily="34" charset="0"/>
              </a:rPr>
              <a:t>WHO </a:t>
            </a:r>
            <a:r>
              <a:rPr lang="en-CA" sz="1000" b="1" i="1" dirty="0">
                <a:solidFill>
                  <a:schemeClr val="bg1"/>
                </a:solidFill>
                <a:latin typeface="Berthold Akzidenz Grotesk" panose="020B0806000000000000" pitchFamily="34" charset="0"/>
              </a:rPr>
              <a:t>SHOULD</a:t>
            </a:r>
            <a:r>
              <a:rPr lang="en-CA" sz="1000" b="1" dirty="0">
                <a:solidFill>
                  <a:schemeClr val="bg1"/>
                </a:solidFill>
                <a:latin typeface="Berthold Akzidenz Grotesk" panose="020B0806000000000000" pitchFamily="34" charset="0"/>
              </a:rPr>
              <a:t> OWN CHILD CARE?</a:t>
            </a:r>
            <a:endParaRPr lang="fr-CA" sz="1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EFCD60-15E5-C8CC-3F73-B3A3FCBD5DC9}"/>
              </a:ext>
            </a:extLst>
          </p:cNvPr>
          <p:cNvSpPr txBox="1"/>
          <p:nvPr userDrawn="1"/>
        </p:nvSpPr>
        <p:spPr>
          <a:xfrm>
            <a:off x="9996090" y="6576631"/>
            <a:ext cx="24271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Berthold Akzidenz Grotesk" panose="020B0806000000000000" pitchFamily="34" charset="0"/>
              </a:rPr>
              <a:t>Sophie Mathieu, PhD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91666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FF4AA-C04C-C9F9-2325-3DBC0A57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95A9-4A2F-4D19-9B4A-AE915DB6FABE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E619-DE49-7346-2D4E-D89D0A1B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61DF5-FEE3-4F80-EED5-41BD6B21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04B82-3C4B-4EAA-9A58-585C5179432B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0495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32C6F-739C-B354-4C19-E7A2747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C374-6F6B-4260-B6B4-19457438A4D3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2626EA-E24D-AA4F-2AF2-1E8047EB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7324D0-B277-57A5-5EC5-9A27EEB3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EA7C-4D85-4B04-AB53-C3825D97F28A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2518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D050ED-01DF-D08B-1E1A-53232911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0741-DC60-485A-800E-6636A32BCE75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C49D66-F2EC-531D-DB20-9D63BACE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754FEC-74AB-CFF5-7127-C106684E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64311-7122-4382-AACC-17C124BFEA8D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438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9D732-2340-3223-A4A3-341EAEF0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A5F9-F5D2-41E2-AE26-DE859CDBD9DF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67CA2E-AD79-7EED-842E-E2DD410F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0A7B59-237A-67D9-8C85-627DB76B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A013-26A0-4D63-BB48-CC05AC5E1B34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9340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9B6FAF-ABFF-94AC-977A-EFA84C4C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FEEC-0942-446F-AD66-7E4CA3091D53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17D4C7-FB4F-9776-8EA0-DED6C67A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BA23D7-E1C5-7888-A0A4-E21A64D9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5DBD-B71A-4CC5-AFF4-856A04BDE556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257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D1A4A-4D5C-C2DC-C768-A7F0AA01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CCA5-9DA2-4ACC-A42F-9323F29BE1D9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002D9B-65C0-8CB3-0AF3-C6489412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601494-E86C-DD7A-9A28-3EFCA109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6F98A-F410-47A5-922D-BC98AA12C4CC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8260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F06689-4028-6B3F-BFB6-9261EC81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8BE2-2427-4458-B3EA-13D32840493F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457F7-4118-8D1C-337E-AE75194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Childcare symposium, June 8-12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C9CDD-2090-3467-F32A-39844EF7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A8821-9AA0-4619-9FAB-49FBEE6A9AD5}" type="slidenum">
              <a:rPr lang="en-CA" altLang="en-US"/>
              <a:pPr/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9264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AACBDE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9B2DB5B-FB1C-2573-0C3A-177100B4F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CA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1DF5CF-806A-0BC9-5560-683FF1E0E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CA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B59CD-CD84-B628-80F0-8B996CA87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BC948-5587-4980-A904-4DF1E01BD661}" type="datetime1">
              <a:rPr lang="en-CA"/>
              <a:pPr>
                <a:defRPr/>
              </a:pPr>
              <a:t>2024-04-01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E0B33-E166-3740-7BC4-B4E429E16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dirty="0"/>
              <a:t>Childcare symposium, June 8-12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402BB-6B94-B7D1-9FD2-344CB156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C8E"/>
                </a:solidFill>
              </a:defRPr>
            </a:lvl1pPr>
          </a:lstStyle>
          <a:p>
            <a:fld id="{5F6A94B3-06BA-4EC0-BFAD-C5620EEFF122}" type="slidenum">
              <a:rPr lang="en-CA" altLang="en-US"/>
              <a:pPr/>
              <a:t>‹N°›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smathieu@institutvanier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66D46D-1020-1FAE-3A7C-4A373807008D}"/>
              </a:ext>
            </a:extLst>
          </p:cNvPr>
          <p:cNvSpPr/>
          <p:nvPr/>
        </p:nvSpPr>
        <p:spPr>
          <a:xfrm>
            <a:off x="337615" y="914399"/>
            <a:ext cx="7904051" cy="34244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CC8F6-BC1B-C869-D17B-A21376BD5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816" y="1485900"/>
            <a:ext cx="7689850" cy="2428875"/>
          </a:xfrm>
        </p:spPr>
        <p:txBody>
          <a:bodyPr rtlCol="0" anchor="ctr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4900" b="1" i="1" dirty="0">
                <a:solidFill>
                  <a:schemeClr val="bg1"/>
                </a:solidFill>
                <a:latin typeface="Calibri "/>
              </a:rPr>
              <a:t>The Quebec model</a:t>
            </a:r>
            <a:br>
              <a:rPr lang="en-CA" sz="4900" b="1" i="1" dirty="0">
                <a:solidFill>
                  <a:schemeClr val="bg1"/>
                </a:solidFill>
                <a:latin typeface="Calibri "/>
              </a:rPr>
            </a:br>
            <a:r>
              <a:rPr lang="en-CA" sz="4900" b="1" i="1" dirty="0">
                <a:solidFill>
                  <a:schemeClr val="bg1"/>
                </a:solidFill>
                <a:latin typeface="Calibri "/>
              </a:rPr>
              <a:t>and for-profit child care</a:t>
            </a:r>
            <a:br>
              <a:rPr lang="en-CA" sz="3100" b="1" dirty="0">
                <a:solidFill>
                  <a:schemeClr val="bg1"/>
                </a:solidFill>
                <a:latin typeface="Calibri "/>
              </a:rPr>
            </a:br>
            <a:br>
              <a:rPr lang="en-CA" sz="3100" b="1" dirty="0">
                <a:solidFill>
                  <a:schemeClr val="bg1"/>
                </a:solidFill>
                <a:latin typeface="Calibri "/>
              </a:rPr>
            </a:br>
            <a:br>
              <a:rPr lang="en-CA" sz="2800" b="1" dirty="0">
                <a:solidFill>
                  <a:schemeClr val="bg1"/>
                </a:solidFill>
                <a:latin typeface="Calibri "/>
              </a:rPr>
            </a:br>
            <a:r>
              <a:rPr lang="en-CA" sz="2800" b="1" dirty="0">
                <a:solidFill>
                  <a:schemeClr val="bg1"/>
                </a:solidFill>
                <a:latin typeface="Calibri "/>
              </a:rPr>
              <a:t>WHO OWNS CHILD CARE?</a:t>
            </a:r>
            <a:br>
              <a:rPr lang="en-CA" sz="2800" b="1" dirty="0">
                <a:solidFill>
                  <a:schemeClr val="bg1"/>
                </a:solidFill>
                <a:latin typeface="Calibri "/>
              </a:rPr>
            </a:br>
            <a:r>
              <a:rPr lang="en-CA" sz="2800" b="1" dirty="0">
                <a:solidFill>
                  <a:schemeClr val="bg1"/>
                </a:solidFill>
                <a:latin typeface="Calibri "/>
              </a:rPr>
              <a:t>WHO </a:t>
            </a:r>
            <a:r>
              <a:rPr lang="en-CA" sz="2800" b="1" i="1" dirty="0">
                <a:solidFill>
                  <a:schemeClr val="bg1"/>
                </a:solidFill>
                <a:latin typeface="Calibri "/>
              </a:rPr>
              <a:t>SHOULD</a:t>
            </a:r>
            <a:r>
              <a:rPr lang="en-CA" sz="2800" b="1" dirty="0">
                <a:solidFill>
                  <a:schemeClr val="bg1"/>
                </a:solidFill>
                <a:latin typeface="Calibri "/>
              </a:rPr>
              <a:t> OWN CHILD CARE?</a:t>
            </a:r>
            <a:br>
              <a:rPr lang="en-CA" sz="2800" b="1" dirty="0">
                <a:solidFill>
                  <a:schemeClr val="bg1"/>
                </a:solidFill>
                <a:latin typeface="Calibri "/>
              </a:rPr>
            </a:br>
            <a:r>
              <a:rPr lang="en-CA" sz="2800" b="1" dirty="0">
                <a:solidFill>
                  <a:schemeClr val="bg1"/>
                </a:solidFill>
                <a:latin typeface="Calibri "/>
              </a:rPr>
              <a:t>Winnipeg, April 3-4 2024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750805-438F-0FA8-AAE1-4AE8A2F9DD94}"/>
              </a:ext>
            </a:extLst>
          </p:cNvPr>
          <p:cNvSpPr/>
          <p:nvPr/>
        </p:nvSpPr>
        <p:spPr>
          <a:xfrm>
            <a:off x="337615" y="4666363"/>
            <a:ext cx="10706986" cy="17224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E49A-148A-A929-9376-EFE7E9896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27" y="5015841"/>
            <a:ext cx="10012362" cy="1233487"/>
          </a:xfrm>
        </p:spPr>
        <p:txBody>
          <a:bodyPr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2600" dirty="0">
                <a:solidFill>
                  <a:srgbClr val="1B1B1B"/>
                </a:solidFill>
                <a:latin typeface="Whitney Book" pitchFamily="50" charset="0"/>
              </a:rPr>
              <a:t>Sophie Mathieu, PhD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2600" dirty="0">
                <a:solidFill>
                  <a:srgbClr val="1B1B1B"/>
                </a:solidFill>
                <a:latin typeface="Whitney Book" pitchFamily="50" charset="0"/>
              </a:rPr>
              <a:t>Vanier Institute of the Family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7E94C-714B-FDEF-D8AB-36385D3F1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523" y="5209100"/>
            <a:ext cx="4168620" cy="8408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084A05-8401-D37C-CA59-7A86B427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87" y="2595823"/>
            <a:ext cx="298779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17A0F-8B3C-F21A-453F-F801EC4E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91" y="1026448"/>
            <a:ext cx="38804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3D90B6-1062-5511-A9CE-B22C0879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04" y="1696246"/>
            <a:ext cx="10215319" cy="5161754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>
                <a:solidFill>
                  <a:srgbClr val="04202E"/>
                </a:solidFill>
              </a:rPr>
              <a:t>Before</a:t>
            </a:r>
            <a:r>
              <a:rPr lang="fr-CA" dirty="0">
                <a:solidFill>
                  <a:srgbClr val="04202E"/>
                </a:solidFill>
              </a:rPr>
              <a:t> the </a:t>
            </a:r>
            <a:r>
              <a:rPr lang="fr-CA" dirty="0" err="1">
                <a:solidFill>
                  <a:srgbClr val="04202E"/>
                </a:solidFill>
              </a:rPr>
              <a:t>pandemic</a:t>
            </a:r>
            <a:r>
              <a:rPr lang="fr-CA" dirty="0">
                <a:solidFill>
                  <a:srgbClr val="04202E"/>
                </a:solidFill>
              </a:rPr>
              <a:t>, the </a:t>
            </a:r>
            <a:r>
              <a:rPr lang="fr-CA" dirty="0" err="1">
                <a:solidFill>
                  <a:srgbClr val="04202E"/>
                </a:solidFill>
              </a:rPr>
              <a:t>Educational</a:t>
            </a:r>
            <a:r>
              <a:rPr lang="fr-CA" dirty="0">
                <a:solidFill>
                  <a:srgbClr val="04202E"/>
                </a:solidFill>
              </a:rPr>
              <a:t> </a:t>
            </a:r>
            <a:r>
              <a:rPr lang="fr-CA" dirty="0" err="1">
                <a:solidFill>
                  <a:srgbClr val="04202E"/>
                </a:solidFill>
              </a:rPr>
              <a:t>Childcare</a:t>
            </a:r>
            <a:r>
              <a:rPr lang="fr-CA" dirty="0">
                <a:solidFill>
                  <a:srgbClr val="04202E"/>
                </a:solidFill>
              </a:rPr>
              <a:t> </a:t>
            </a:r>
            <a:r>
              <a:rPr lang="fr-CA" dirty="0" err="1">
                <a:solidFill>
                  <a:srgbClr val="04202E"/>
                </a:solidFill>
              </a:rPr>
              <a:t>Regulation</a:t>
            </a:r>
            <a:r>
              <a:rPr lang="fr-CA" dirty="0">
                <a:solidFill>
                  <a:srgbClr val="04202E"/>
                </a:solidFill>
              </a:rPr>
              <a:t> </a:t>
            </a:r>
            <a:r>
              <a:rPr lang="fr-CA" dirty="0" err="1">
                <a:solidFill>
                  <a:srgbClr val="04202E"/>
                </a:solidFill>
              </a:rPr>
              <a:t>stated</a:t>
            </a:r>
            <a:r>
              <a:rPr lang="fr-CA" dirty="0">
                <a:solidFill>
                  <a:srgbClr val="04202E"/>
                </a:solidFill>
              </a:rPr>
              <a:t> </a:t>
            </a:r>
            <a:r>
              <a:rPr lang="fr-CA" dirty="0" err="1">
                <a:solidFill>
                  <a:srgbClr val="04202E"/>
                </a:solidFill>
              </a:rPr>
              <a:t>that</a:t>
            </a:r>
            <a:r>
              <a:rPr lang="fr-CA" dirty="0">
                <a:solidFill>
                  <a:srgbClr val="04202E"/>
                </a:solidFill>
              </a:rPr>
              <a:t> 2 out of 3 </a:t>
            </a:r>
            <a:r>
              <a:rPr lang="fr-CA" dirty="0" err="1">
                <a:solidFill>
                  <a:srgbClr val="04202E"/>
                </a:solidFill>
              </a:rPr>
              <a:t>child</a:t>
            </a:r>
            <a:r>
              <a:rPr lang="fr-CA" dirty="0">
                <a:solidFill>
                  <a:srgbClr val="04202E"/>
                </a:solidFill>
              </a:rPr>
              <a:t> care </a:t>
            </a:r>
            <a:r>
              <a:rPr lang="fr-CA" dirty="0" err="1">
                <a:solidFill>
                  <a:srgbClr val="04202E"/>
                </a:solidFill>
              </a:rPr>
              <a:t>educators</a:t>
            </a:r>
            <a:r>
              <a:rPr lang="fr-CA" dirty="0">
                <a:solidFill>
                  <a:srgbClr val="04202E"/>
                </a:solidFill>
              </a:rPr>
              <a:t> </a:t>
            </a:r>
            <a:r>
              <a:rPr lang="fr-CA" dirty="0" err="1">
                <a:solidFill>
                  <a:srgbClr val="04202E"/>
                </a:solidFill>
              </a:rPr>
              <a:t>needed</a:t>
            </a:r>
            <a:r>
              <a:rPr lang="fr-CA" dirty="0">
                <a:solidFill>
                  <a:srgbClr val="04202E"/>
                </a:solidFill>
              </a:rPr>
              <a:t> to </a:t>
            </a:r>
            <a:r>
              <a:rPr lang="fr-CA" dirty="0" err="1">
                <a:solidFill>
                  <a:srgbClr val="04202E"/>
                </a:solidFill>
              </a:rPr>
              <a:t>be</a:t>
            </a:r>
            <a:r>
              <a:rPr lang="fr-CA" dirty="0">
                <a:solidFill>
                  <a:srgbClr val="04202E"/>
                </a:solidFill>
              </a:rPr>
              <a:t> </a:t>
            </a:r>
            <a:r>
              <a:rPr lang="fr-CA" dirty="0" err="1">
                <a:solidFill>
                  <a:srgbClr val="04202E"/>
                </a:solidFill>
              </a:rPr>
              <a:t>qualified</a:t>
            </a:r>
            <a:r>
              <a:rPr lang="fr-CA" dirty="0">
                <a:solidFill>
                  <a:srgbClr val="04202E"/>
                </a:solidFill>
              </a:rPr>
              <a:t> in </a:t>
            </a:r>
            <a:r>
              <a:rPr lang="fr-CA" dirty="0" err="1">
                <a:solidFill>
                  <a:srgbClr val="04202E"/>
                </a:solidFill>
              </a:rPr>
              <a:t>child</a:t>
            </a:r>
            <a:r>
              <a:rPr lang="fr-CA" dirty="0">
                <a:solidFill>
                  <a:srgbClr val="04202E"/>
                </a:solidFill>
              </a:rPr>
              <a:t> care </a:t>
            </a:r>
            <a:r>
              <a:rPr lang="fr-CA" dirty="0" err="1">
                <a:solidFill>
                  <a:srgbClr val="04202E"/>
                </a:solidFill>
              </a:rPr>
              <a:t>facilities</a:t>
            </a:r>
            <a:endParaRPr lang="fr-CA" dirty="0">
              <a:solidFill>
                <a:srgbClr val="04202E"/>
              </a:solidFill>
            </a:endParaRP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rgbClr val="04202E"/>
              </a:solidFill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CA" i="0" dirty="0">
                <a:solidFill>
                  <a:srgbClr val="04202E"/>
                </a:solidFill>
                <a:effectLst/>
              </a:rPr>
              <a:t>In 2018…</a:t>
            </a:r>
          </a:p>
          <a:p>
            <a:pPr marL="457200" lvl="1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CA" sz="2800" i="0" dirty="0">
                <a:solidFill>
                  <a:srgbClr val="04202E"/>
                </a:solidFill>
                <a:effectLst/>
              </a:rPr>
              <a:t>92% of </a:t>
            </a:r>
            <a:r>
              <a:rPr lang="fr-CA" sz="2800" i="0" dirty="0" err="1">
                <a:solidFill>
                  <a:srgbClr val="04202E"/>
                </a:solidFill>
                <a:effectLst/>
              </a:rPr>
              <a:t>CPEs</a:t>
            </a:r>
            <a:endParaRPr lang="fr-CA" sz="2800" dirty="0">
              <a:solidFill>
                <a:srgbClr val="04202E"/>
              </a:solidFill>
            </a:endParaRPr>
          </a:p>
          <a:p>
            <a:pPr marL="457200" lvl="1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CA" sz="2800" i="0" dirty="0">
                <a:solidFill>
                  <a:srgbClr val="04202E"/>
                </a:solidFill>
                <a:effectLst/>
              </a:rPr>
              <a:t>81% of </a:t>
            </a:r>
            <a:r>
              <a:rPr lang="fr-CA" sz="2800" i="0" dirty="0" err="1">
                <a:solidFill>
                  <a:srgbClr val="04202E"/>
                </a:solidFill>
                <a:effectLst/>
              </a:rPr>
              <a:t>subsidized</a:t>
            </a:r>
            <a:r>
              <a:rPr lang="fr-CA" sz="2800" i="0" dirty="0">
                <a:solidFill>
                  <a:srgbClr val="04202E"/>
                </a:solidFill>
                <a:effectLst/>
              </a:rPr>
              <a:t> </a:t>
            </a:r>
            <a:r>
              <a:rPr lang="fr-CA" sz="2800" i="0" dirty="0" err="1">
                <a:solidFill>
                  <a:srgbClr val="04202E"/>
                </a:solidFill>
                <a:effectLst/>
              </a:rPr>
              <a:t>child</a:t>
            </a:r>
            <a:r>
              <a:rPr lang="fr-CA" sz="2800" i="0" dirty="0">
                <a:solidFill>
                  <a:srgbClr val="04202E"/>
                </a:solidFill>
                <a:effectLst/>
              </a:rPr>
              <a:t> care centres</a:t>
            </a:r>
          </a:p>
          <a:p>
            <a:pPr marL="457200" lvl="1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CA" sz="2800" i="0" dirty="0">
                <a:solidFill>
                  <a:srgbClr val="04202E"/>
                </a:solidFill>
                <a:effectLst/>
              </a:rPr>
              <a:t>and </a:t>
            </a:r>
            <a:r>
              <a:rPr lang="fr-CA" sz="2800" i="0" dirty="0" err="1">
                <a:solidFill>
                  <a:schemeClr val="accent5">
                    <a:lumMod val="50000"/>
                  </a:schemeClr>
                </a:solidFill>
                <a:effectLst/>
              </a:rPr>
              <a:t>only</a:t>
            </a:r>
            <a:r>
              <a:rPr lang="fr-CA" sz="2800" i="0" dirty="0">
                <a:solidFill>
                  <a:schemeClr val="accent5">
                    <a:lumMod val="50000"/>
                  </a:schemeClr>
                </a:solidFill>
                <a:effectLst/>
              </a:rPr>
              <a:t> 33% </a:t>
            </a:r>
            <a:r>
              <a:rPr lang="fr-CA" sz="2800" i="0" dirty="0">
                <a:solidFill>
                  <a:srgbClr val="04202E"/>
                </a:solidFill>
                <a:effectLst/>
              </a:rPr>
              <a:t>of </a:t>
            </a:r>
            <a:r>
              <a:rPr lang="fr-CA" sz="2800" i="0" dirty="0" err="1">
                <a:solidFill>
                  <a:srgbClr val="04202E"/>
                </a:solidFill>
                <a:effectLst/>
              </a:rPr>
              <a:t>unsubdizied</a:t>
            </a:r>
            <a:r>
              <a:rPr lang="fr-CA" sz="2800" i="0" dirty="0">
                <a:solidFill>
                  <a:srgbClr val="04202E"/>
                </a:solidFill>
                <a:effectLst/>
              </a:rPr>
              <a:t> </a:t>
            </a:r>
            <a:r>
              <a:rPr lang="fr-CA" sz="2800" i="0" dirty="0" err="1">
                <a:solidFill>
                  <a:srgbClr val="04202E"/>
                </a:solidFill>
                <a:effectLst/>
              </a:rPr>
              <a:t>child</a:t>
            </a:r>
            <a:r>
              <a:rPr lang="fr-CA" sz="2800" i="0" dirty="0">
                <a:solidFill>
                  <a:srgbClr val="04202E"/>
                </a:solidFill>
                <a:effectLst/>
              </a:rPr>
              <a:t> care centres </a:t>
            </a:r>
          </a:p>
          <a:p>
            <a:pPr marL="228600" lvl="1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rgbClr val="04202E"/>
                </a:solidFill>
                <a:effectLst/>
              </a:rPr>
              <a:t>complied with the qualification requirement for educational staff </a:t>
            </a:r>
            <a:endParaRPr lang="fr-CA" sz="2800" dirty="0">
              <a:solidFill>
                <a:srgbClr val="04202E"/>
              </a:solidFill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endParaRPr lang="fr-CA" sz="3200" b="1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fr-CA" sz="2800" b="1" dirty="0">
              <a:solidFill>
                <a:schemeClr val="accent2"/>
              </a:solidFill>
              <a:latin typeface="Whitney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0A349-626D-EDB5-7E2B-07F301351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575" y="2519038"/>
            <a:ext cx="2033116" cy="26427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162057C-9BE4-4D0B-B3EF-87FD8E23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30" y="370683"/>
            <a:ext cx="11828840" cy="1325563"/>
          </a:xfrm>
        </p:spPr>
        <p:txBody>
          <a:bodyPr/>
          <a:lstStyle/>
          <a:p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Quebec</a:t>
            </a:r>
            <a:r>
              <a:rPr lang="fr-C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is</a:t>
            </a:r>
            <a:r>
              <a:rPr lang="fr-C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not </a:t>
            </a:r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doing</a:t>
            </a:r>
            <a:r>
              <a:rPr lang="fr-C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well</a:t>
            </a:r>
            <a:r>
              <a:rPr lang="fr-C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when</a:t>
            </a:r>
            <a:r>
              <a:rPr lang="fr-C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it</a:t>
            </a:r>
            <a:r>
              <a:rPr lang="fr-C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comes</a:t>
            </a:r>
            <a:r>
              <a:rPr lang="fr-CA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to </a:t>
            </a:r>
            <a:r>
              <a:rPr lang="fr-CA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quality</a:t>
            </a:r>
            <a:endParaRPr lang="fr-CA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A752F2-D83B-77BE-3F3E-4360821A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6" y="5920580"/>
            <a:ext cx="1114025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altLang="fr-FR" sz="1400" dirty="0">
                <a:latin typeface="Whitney Book" pitchFamily="50" charset="0"/>
              </a:rPr>
              <a:t>Source: </a:t>
            </a:r>
            <a:r>
              <a:rPr lang="en-CA" altLang="fr-FR" sz="1400" dirty="0" err="1">
                <a:latin typeface="Whitney Book" pitchFamily="50" charset="0"/>
              </a:rPr>
              <a:t>Ministère</a:t>
            </a:r>
            <a:r>
              <a:rPr lang="en-CA" altLang="fr-FR" sz="1400" dirty="0">
                <a:latin typeface="Whitney Book" pitchFamily="50" charset="0"/>
              </a:rPr>
              <a:t> de la </a:t>
            </a:r>
            <a:r>
              <a:rPr lang="en-CA" altLang="fr-FR" sz="1400" dirty="0" err="1">
                <a:latin typeface="Whitney Book" pitchFamily="50" charset="0"/>
              </a:rPr>
              <a:t>famille</a:t>
            </a:r>
            <a:r>
              <a:rPr lang="en-CA" altLang="fr-FR" sz="1400" dirty="0">
                <a:latin typeface="Whitney Book" pitchFamily="50" charset="0"/>
              </a:rPr>
              <a:t>. 2020. </a:t>
            </a:r>
            <a:r>
              <a:rPr lang="en-CA" altLang="fr-FR" sz="1400" dirty="0" err="1">
                <a:latin typeface="Whitney Book" pitchFamily="50" charset="0"/>
              </a:rPr>
              <a:t>Accessibilit</a:t>
            </a:r>
            <a:r>
              <a:rPr lang="fr-CA" altLang="fr-FR" sz="1400" dirty="0">
                <a:latin typeface="Whitney Book" pitchFamily="50" charset="0"/>
              </a:rPr>
              <a:t>é aux services de garde éducatifs à l’enfance. Audit de performance et observations du commissaire du développement durable. Rapport du vérificateur général du Québec à l’Assemblée nationale pour l’année 2020-2021.</a:t>
            </a:r>
            <a:endParaRPr lang="en-CA" altLang="fr-FR" sz="1400" dirty="0"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0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sange 7">
            <a:extLst>
              <a:ext uri="{FF2B5EF4-FFF2-40B4-BE49-F238E27FC236}">
                <a16:creationId xmlns:a16="http://schemas.microsoft.com/office/drawing/2014/main" id="{741BE1C7-CDCF-BB46-4E41-ED49756B648B}"/>
              </a:ext>
            </a:extLst>
          </p:cNvPr>
          <p:cNvSpPr/>
          <p:nvPr/>
        </p:nvSpPr>
        <p:spPr>
          <a:xfrm>
            <a:off x="4716559" y="5451825"/>
            <a:ext cx="1836965" cy="1578239"/>
          </a:xfrm>
          <a:prstGeom prst="diamond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D37ABBFE-39DC-DAB8-F397-377D6A0BD278}"/>
              </a:ext>
            </a:extLst>
          </p:cNvPr>
          <p:cNvSpPr/>
          <p:nvPr/>
        </p:nvSpPr>
        <p:spPr>
          <a:xfrm rot="9290195">
            <a:off x="10348986" y="2200229"/>
            <a:ext cx="2222988" cy="1877785"/>
          </a:xfrm>
          <a:prstGeom prst="triangle">
            <a:avLst/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E359EF5-A24B-7A86-EFB8-BA2FBA7D84CF}"/>
              </a:ext>
            </a:extLst>
          </p:cNvPr>
          <p:cNvSpPr/>
          <p:nvPr/>
        </p:nvSpPr>
        <p:spPr>
          <a:xfrm>
            <a:off x="-86033" y="284974"/>
            <a:ext cx="1836965" cy="1730828"/>
          </a:xfrm>
          <a:prstGeom prst="ellipse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D2C52-1AD0-FF6B-08F2-E06BC5C8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42" y="793585"/>
            <a:ext cx="10058400" cy="936326"/>
          </a:xfrm>
        </p:spPr>
        <p:txBody>
          <a:bodyPr/>
          <a:lstStyle/>
          <a:p>
            <a:r>
              <a:rPr lang="fr-CA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Qualified</a:t>
            </a:r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staff ratio and </a:t>
            </a:r>
            <a:r>
              <a:rPr lang="fr-CA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pandemic</a:t>
            </a:r>
            <a:endParaRPr lang="en-CA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D926AB-7D41-B2EE-FB89-3EEFD0A9C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128399"/>
              </p:ext>
            </p:extLst>
          </p:nvPr>
        </p:nvGraphicFramePr>
        <p:xfrm>
          <a:off x="605842" y="2899347"/>
          <a:ext cx="10549838" cy="30493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85772">
                  <a:extLst>
                    <a:ext uri="{9D8B030D-6E8A-4147-A177-3AD203B41FA5}">
                      <a16:colId xmlns:a16="http://schemas.microsoft.com/office/drawing/2014/main" val="372473248"/>
                    </a:ext>
                  </a:extLst>
                </a:gridCol>
                <a:gridCol w="4764066">
                  <a:extLst>
                    <a:ext uri="{9D8B030D-6E8A-4147-A177-3AD203B41FA5}">
                      <a16:colId xmlns:a16="http://schemas.microsoft.com/office/drawing/2014/main" val="2639501416"/>
                    </a:ext>
                  </a:extLst>
                </a:gridCol>
              </a:tblGrid>
              <a:tr h="602238">
                <a:tc>
                  <a:txBody>
                    <a:bodyPr/>
                    <a:lstStyle/>
                    <a:p>
                      <a:r>
                        <a:rPr lang="fr-CA" sz="3200" dirty="0" err="1"/>
                        <a:t>Period</a:t>
                      </a:r>
                      <a:endParaRPr lang="en-C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3200"/>
                        <a:t>Ratio</a:t>
                      </a:r>
                      <a:endParaRPr lang="en-CA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4637238"/>
                  </a:ext>
                </a:extLst>
              </a:tr>
              <a:tr h="602238">
                <a:tc>
                  <a:txBody>
                    <a:bodyPr/>
                    <a:lstStyle/>
                    <a:p>
                      <a:r>
                        <a:rPr lang="fr-CA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Before</a:t>
                      </a:r>
                      <a:r>
                        <a:rPr lang="fr-CA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the </a:t>
                      </a:r>
                      <a:r>
                        <a:rPr lang="fr-CA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pandemic</a:t>
                      </a:r>
                      <a:endParaRPr lang="en-CA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out of 3 </a:t>
                      </a:r>
                      <a:r>
                        <a:rPr lang="fr-CA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child</a:t>
                      </a:r>
                      <a:r>
                        <a:rPr lang="fr-CA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care </a:t>
                      </a:r>
                      <a:r>
                        <a:rPr lang="fr-CA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educators</a:t>
                      </a:r>
                      <a:endParaRPr lang="en-CA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049177"/>
                  </a:ext>
                </a:extLst>
              </a:tr>
              <a:tr h="640435">
                <a:tc>
                  <a:txBody>
                    <a:bodyPr/>
                    <a:lstStyle/>
                    <a:p>
                      <a:r>
                        <a:rPr lang="fr-CA" sz="2400" dirty="0"/>
                        <a:t>March 24, 2021 to March 1, ,2023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1 in </a:t>
                      </a:r>
                      <a:r>
                        <a:rPr lang="fr-CA" sz="2400" dirty="0" err="1"/>
                        <a:t>three</a:t>
                      </a:r>
                      <a:r>
                        <a:rPr lang="fr-CA" sz="2400" dirty="0"/>
                        <a:t> </a:t>
                      </a:r>
                      <a:r>
                        <a:rPr lang="fr-CA" sz="2400" dirty="0" err="1"/>
                        <a:t>child</a:t>
                      </a:r>
                      <a:r>
                        <a:rPr lang="fr-CA" sz="2400" dirty="0"/>
                        <a:t> care </a:t>
                      </a:r>
                      <a:r>
                        <a:rPr lang="fr-CA" sz="2400" dirty="0" err="1"/>
                        <a:t>educators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286015"/>
                  </a:ext>
                </a:extLst>
              </a:tr>
              <a:tr h="602238">
                <a:tc>
                  <a:txBody>
                    <a:bodyPr/>
                    <a:lstStyle/>
                    <a:p>
                      <a:r>
                        <a:rPr lang="fr-CA" sz="2400" dirty="0"/>
                        <a:t>March 2, 2023 to March 1, 2024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1 out of 2 </a:t>
                      </a:r>
                      <a:r>
                        <a:rPr lang="fr-CA" sz="2400" dirty="0" err="1"/>
                        <a:t>child</a:t>
                      </a:r>
                      <a:r>
                        <a:rPr lang="fr-CA" sz="2400" dirty="0"/>
                        <a:t> care </a:t>
                      </a:r>
                      <a:r>
                        <a:rPr lang="fr-CA" sz="2400" dirty="0" err="1"/>
                        <a:t>educators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520015"/>
                  </a:ext>
                </a:extLst>
              </a:tr>
              <a:tr h="602238">
                <a:tc>
                  <a:txBody>
                    <a:bodyPr/>
                    <a:lstStyle/>
                    <a:p>
                      <a:r>
                        <a:rPr lang="fr-CA" sz="2400" dirty="0" err="1"/>
                        <a:t>From</a:t>
                      </a:r>
                      <a:r>
                        <a:rPr lang="fr-CA" sz="2400" dirty="0"/>
                        <a:t> March 2, 2024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2 out of 3 </a:t>
                      </a:r>
                      <a:r>
                        <a:rPr lang="fr-CA" sz="2400" dirty="0" err="1"/>
                        <a:t>child</a:t>
                      </a:r>
                      <a:r>
                        <a:rPr lang="fr-CA" sz="2400" dirty="0"/>
                        <a:t> care </a:t>
                      </a:r>
                      <a:r>
                        <a:rPr lang="fr-CA" sz="2400" dirty="0" err="1"/>
                        <a:t>educators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0427901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3870611-4847-50AB-DAC9-76D6C9198D00}"/>
              </a:ext>
            </a:extLst>
          </p:cNvPr>
          <p:cNvSpPr txBox="1">
            <a:spLocks/>
          </p:cNvSpPr>
          <p:nvPr/>
        </p:nvSpPr>
        <p:spPr>
          <a:xfrm>
            <a:off x="-521110" y="2163537"/>
            <a:ext cx="11759381" cy="302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400" lvl="5" indent="0">
              <a:buNone/>
              <a:tabLst>
                <a:tab pos="989013" algn="l"/>
              </a:tabLst>
            </a:pPr>
            <a:r>
              <a:rPr lang="fr-CA" sz="2800" b="1" dirty="0" err="1">
                <a:solidFill>
                  <a:srgbClr val="567632"/>
                </a:solidFill>
              </a:rPr>
              <a:t>Educational</a:t>
            </a:r>
            <a:r>
              <a:rPr lang="fr-CA" sz="2800" b="1" dirty="0">
                <a:solidFill>
                  <a:srgbClr val="567632"/>
                </a:solidFill>
              </a:rPr>
              <a:t> </a:t>
            </a:r>
            <a:r>
              <a:rPr lang="fr-CA" sz="2800" b="1" dirty="0" err="1">
                <a:solidFill>
                  <a:srgbClr val="567632"/>
                </a:solidFill>
              </a:rPr>
              <a:t>Childcare</a:t>
            </a:r>
            <a:r>
              <a:rPr lang="fr-CA" sz="2800" b="1" dirty="0">
                <a:solidFill>
                  <a:srgbClr val="567632"/>
                </a:solidFill>
              </a:rPr>
              <a:t> </a:t>
            </a:r>
            <a:r>
              <a:rPr lang="fr-CA" sz="2800" b="1" dirty="0" err="1">
                <a:solidFill>
                  <a:srgbClr val="567632"/>
                </a:solidFill>
              </a:rPr>
              <a:t>Regulation</a:t>
            </a:r>
            <a:r>
              <a:rPr lang="fr-CA" sz="2800" b="1" dirty="0">
                <a:solidFill>
                  <a:srgbClr val="567632"/>
                </a:solidFill>
              </a:rPr>
              <a:t> and ratio of </a:t>
            </a:r>
            <a:r>
              <a:rPr lang="fr-CA" sz="2800" b="1" dirty="0" err="1">
                <a:solidFill>
                  <a:srgbClr val="567632"/>
                </a:solidFill>
              </a:rPr>
              <a:t>trained</a:t>
            </a:r>
            <a:r>
              <a:rPr lang="fr-CA" sz="2800" b="1" dirty="0">
                <a:solidFill>
                  <a:srgbClr val="567632"/>
                </a:solidFill>
              </a:rPr>
              <a:t> </a:t>
            </a:r>
            <a:r>
              <a:rPr lang="fr-CA" sz="2800" b="1" dirty="0" err="1">
                <a:solidFill>
                  <a:srgbClr val="567632"/>
                </a:solidFill>
              </a:rPr>
              <a:t>child</a:t>
            </a:r>
            <a:r>
              <a:rPr lang="fr-CA" sz="2800" b="1" dirty="0">
                <a:solidFill>
                  <a:srgbClr val="567632"/>
                </a:solidFill>
              </a:rPr>
              <a:t> care </a:t>
            </a:r>
            <a:r>
              <a:rPr lang="fr-CA" sz="2800" b="1" dirty="0" err="1">
                <a:solidFill>
                  <a:srgbClr val="567632"/>
                </a:solidFill>
              </a:rPr>
              <a:t>educators</a:t>
            </a:r>
            <a:endParaRPr lang="en-CA" sz="2800" b="1" dirty="0">
              <a:solidFill>
                <a:srgbClr val="567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60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9578976A-1065-8A86-6243-309DE6434377}"/>
              </a:ext>
            </a:extLst>
          </p:cNvPr>
          <p:cNvSpPr/>
          <p:nvPr/>
        </p:nvSpPr>
        <p:spPr>
          <a:xfrm rot="9290195">
            <a:off x="4357191" y="5442519"/>
            <a:ext cx="1209553" cy="1010914"/>
          </a:xfrm>
          <a:prstGeom prst="triangle">
            <a:avLst>
              <a:gd name="adj" fmla="val 42736"/>
            </a:avLst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FCE0FE-32FE-C727-B28F-A9F8919F8301}"/>
              </a:ext>
            </a:extLst>
          </p:cNvPr>
          <p:cNvSpPr/>
          <p:nvPr/>
        </p:nvSpPr>
        <p:spPr>
          <a:xfrm>
            <a:off x="-341672" y="268057"/>
            <a:ext cx="1836965" cy="1730828"/>
          </a:xfrm>
          <a:prstGeom prst="ellipse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27F6A1-2D98-BA54-1857-5C4F2B05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69" y="761689"/>
            <a:ext cx="10058400" cy="899655"/>
          </a:xfrm>
        </p:spPr>
        <p:txBody>
          <a:bodyPr/>
          <a:lstStyle/>
          <a:p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More </a:t>
            </a:r>
            <a:r>
              <a:rPr lang="fr-CA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unqualified</a:t>
            </a: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child</a:t>
            </a: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care </a:t>
            </a:r>
            <a:r>
              <a:rPr lang="fr-CA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educators</a:t>
            </a:r>
            <a:endParaRPr lang="fr-CA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91C849CF-394C-73F6-3019-0A3596303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630458"/>
              </p:ext>
            </p:extLst>
          </p:nvPr>
        </p:nvGraphicFramePr>
        <p:xfrm>
          <a:off x="6521381" y="2130250"/>
          <a:ext cx="5104562" cy="387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327EAFE-1E70-9688-DB31-DF82D43CE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070103"/>
              </p:ext>
            </p:extLst>
          </p:nvPr>
        </p:nvGraphicFramePr>
        <p:xfrm>
          <a:off x="291402" y="2813539"/>
          <a:ext cx="5432868" cy="24618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8217">
                  <a:extLst>
                    <a:ext uri="{9D8B030D-6E8A-4147-A177-3AD203B41FA5}">
                      <a16:colId xmlns:a16="http://schemas.microsoft.com/office/drawing/2014/main" val="3947167784"/>
                    </a:ext>
                  </a:extLst>
                </a:gridCol>
                <a:gridCol w="1358217">
                  <a:extLst>
                    <a:ext uri="{9D8B030D-6E8A-4147-A177-3AD203B41FA5}">
                      <a16:colId xmlns:a16="http://schemas.microsoft.com/office/drawing/2014/main" val="3640051049"/>
                    </a:ext>
                  </a:extLst>
                </a:gridCol>
                <a:gridCol w="1358217">
                  <a:extLst>
                    <a:ext uri="{9D8B030D-6E8A-4147-A177-3AD203B41FA5}">
                      <a16:colId xmlns:a16="http://schemas.microsoft.com/office/drawing/2014/main" val="3554957369"/>
                    </a:ext>
                  </a:extLst>
                </a:gridCol>
                <a:gridCol w="1358217">
                  <a:extLst>
                    <a:ext uri="{9D8B030D-6E8A-4147-A177-3AD203B41FA5}">
                      <a16:colId xmlns:a16="http://schemas.microsoft.com/office/drawing/2014/main" val="3682277392"/>
                    </a:ext>
                  </a:extLst>
                </a:gridCol>
              </a:tblGrid>
              <a:tr h="820615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err="1"/>
                        <a:t>Qualified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err="1"/>
                        <a:t>Unqualified</a:t>
                      </a:r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Total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13832"/>
                  </a:ext>
                </a:extLst>
              </a:tr>
              <a:tr h="820615">
                <a:tc>
                  <a:txBody>
                    <a:bodyPr/>
                    <a:lstStyle/>
                    <a:p>
                      <a:r>
                        <a:rPr lang="fr-CA" sz="1800" err="1"/>
                        <a:t>Departure</a:t>
                      </a:r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/>
                        <a:t>3,046 </a:t>
                      </a:r>
                    </a:p>
                    <a:p>
                      <a:r>
                        <a:rPr lang="fr-CA" sz="1800"/>
                        <a:t>(51.7%)</a:t>
                      </a:r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2,848 </a:t>
                      </a:r>
                    </a:p>
                    <a:p>
                      <a:r>
                        <a:rPr lang="fr-CA" sz="1800" dirty="0"/>
                        <a:t>(48.3%)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/>
                        <a:t>5,894</a:t>
                      </a:r>
                      <a:endParaRPr lang="en-C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36666"/>
                  </a:ext>
                </a:extLst>
              </a:tr>
              <a:tr h="820615">
                <a:tc>
                  <a:txBody>
                    <a:bodyPr/>
                    <a:lstStyle/>
                    <a:p>
                      <a:r>
                        <a:rPr lang="fr-CA" sz="1800" err="1"/>
                        <a:t>Hiring</a:t>
                      </a:r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/>
                        <a:t>2,990</a:t>
                      </a:r>
                    </a:p>
                    <a:p>
                      <a:r>
                        <a:rPr lang="fr-CA" sz="1800"/>
                        <a:t>(42.5%)</a:t>
                      </a:r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4,050</a:t>
                      </a:r>
                    </a:p>
                    <a:p>
                      <a:r>
                        <a:rPr lang="fr-CA" sz="1800" dirty="0"/>
                        <a:t>(57.5%)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7,040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52421"/>
                  </a:ext>
                </a:extLst>
              </a:tr>
            </a:tbl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47496089-EDC1-2EDC-B5EC-59FE29B0C30E}"/>
              </a:ext>
            </a:extLst>
          </p:cNvPr>
          <p:cNvSpPr txBox="1"/>
          <p:nvPr/>
        </p:nvSpPr>
        <p:spPr>
          <a:xfrm>
            <a:off x="311025" y="2044018"/>
            <a:ext cx="529548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0" i="0" dirty="0">
                <a:solidFill>
                  <a:srgbClr val="781A19"/>
                </a:solidFill>
                <a:effectLst/>
              </a:rPr>
              <a:t>Departures and hirings of educational </a:t>
            </a:r>
            <a:r>
              <a:rPr lang="en-US" dirty="0">
                <a:solidFill>
                  <a:srgbClr val="781A19"/>
                </a:solidFill>
              </a:rPr>
              <a:t>s</a:t>
            </a:r>
            <a:r>
              <a:rPr lang="en-US" b="0" i="0" dirty="0">
                <a:solidFill>
                  <a:srgbClr val="781A19"/>
                </a:solidFill>
                <a:effectLst/>
              </a:rPr>
              <a:t>taff in CPEs and child care </a:t>
            </a:r>
            <a:r>
              <a:rPr lang="en-US" b="0" i="0" dirty="0" err="1">
                <a:solidFill>
                  <a:srgbClr val="781A19"/>
                </a:solidFill>
                <a:effectLst/>
              </a:rPr>
              <a:t>centres</a:t>
            </a:r>
            <a:r>
              <a:rPr lang="en-US" b="0" i="0" dirty="0">
                <a:solidFill>
                  <a:srgbClr val="781A19"/>
                </a:solidFill>
                <a:effectLst/>
              </a:rPr>
              <a:t>, April 1, </a:t>
            </a:r>
            <a:r>
              <a:rPr lang="en-US" dirty="0">
                <a:solidFill>
                  <a:srgbClr val="781A19"/>
                </a:solidFill>
              </a:rPr>
              <a:t>2021 to March</a:t>
            </a:r>
            <a:r>
              <a:rPr lang="en-US" b="0" i="0" dirty="0">
                <a:solidFill>
                  <a:srgbClr val="781A19"/>
                </a:solidFill>
                <a:effectLst/>
              </a:rPr>
              <a:t> 31, 2022</a:t>
            </a:r>
            <a:endParaRPr lang="en-CA" dirty="0">
              <a:solidFill>
                <a:srgbClr val="781A19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88C0D89-58E6-5B1C-8AB3-DED1ED4B7F01}"/>
              </a:ext>
            </a:extLst>
          </p:cNvPr>
          <p:cNvSpPr txBox="1"/>
          <p:nvPr/>
        </p:nvSpPr>
        <p:spPr>
          <a:xfrm>
            <a:off x="0" y="6096311"/>
            <a:ext cx="11743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Source: Ministère de la famille. 2023. Portrait de la main-d’œuvre du réseau des services de garde éducatifs à l’enfance 2021-2022. Gouvernement du Québec.</a:t>
            </a:r>
            <a:endParaRPr lang="en-CA" sz="1400" dirty="0"/>
          </a:p>
        </p:txBody>
      </p:sp>
      <p:sp>
        <p:nvSpPr>
          <p:cNvPr id="3" name="Losange 2">
            <a:extLst>
              <a:ext uri="{FF2B5EF4-FFF2-40B4-BE49-F238E27FC236}">
                <a16:creationId xmlns:a16="http://schemas.microsoft.com/office/drawing/2014/main" id="{DEC2AC8D-707D-BCEA-1FE1-F9479E47C8D6}"/>
              </a:ext>
            </a:extLst>
          </p:cNvPr>
          <p:cNvSpPr/>
          <p:nvPr/>
        </p:nvSpPr>
        <p:spPr>
          <a:xfrm rot="3365892">
            <a:off x="9788737" y="653559"/>
            <a:ext cx="1836965" cy="1894744"/>
          </a:xfrm>
          <a:prstGeom prst="diamond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2462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4776ADA6-FE29-59E3-B252-D2160BE02412}"/>
              </a:ext>
            </a:extLst>
          </p:cNvPr>
          <p:cNvSpPr/>
          <p:nvPr/>
        </p:nvSpPr>
        <p:spPr>
          <a:xfrm>
            <a:off x="-355125" y="2039188"/>
            <a:ext cx="1315195" cy="1198562"/>
          </a:xfrm>
          <a:prstGeom prst="ellipse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E4E226BA-DBF4-D476-4B4B-45244D209F6D}"/>
              </a:ext>
            </a:extLst>
          </p:cNvPr>
          <p:cNvSpPr/>
          <p:nvPr/>
        </p:nvSpPr>
        <p:spPr>
          <a:xfrm rot="9290195">
            <a:off x="6426161" y="4105112"/>
            <a:ext cx="1366626" cy="1075344"/>
          </a:xfrm>
          <a:prstGeom prst="triangle">
            <a:avLst>
              <a:gd name="adj" fmla="val 48816"/>
            </a:avLst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E86CAEB-BF2D-D2FE-4927-B2A0D927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9" y="727587"/>
            <a:ext cx="4055343" cy="546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CC96B3-EB82-3861-71F0-71BCE888B467}"/>
              </a:ext>
            </a:extLst>
          </p:cNvPr>
          <p:cNvSpPr txBox="1">
            <a:spLocks/>
          </p:cNvSpPr>
          <p:nvPr/>
        </p:nvSpPr>
        <p:spPr bwMode="auto">
          <a:xfrm>
            <a:off x="180098" y="1780721"/>
            <a:ext cx="7346818" cy="50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The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Grand chantier pour les 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familles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(“Major initiatives for families”) is Quebec’s action plan to complete its provincial child care network.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4202E">
                    <a:lumMod val="75000"/>
                    <a:lumOff val="25000"/>
                  </a:srgbClr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With this plan, the Minister of Families is committed to create more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45523">
                    <a:lumMod val="75000"/>
                  </a:srgbClr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subsidized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4202E">
                    <a:lumMod val="75000"/>
                    <a:lumOff val="25000"/>
                  </a:srgbClr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child care spaces before the end of 2025.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4202E">
                    <a:lumMod val="75000"/>
                    <a:lumOff val="25000"/>
                  </a:srgbClr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Budget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4202E">
                    <a:lumMod val="75000"/>
                    <a:lumOff val="25000"/>
                  </a:srgbClr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CPEs not mentioned once in 434 pages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4202E">
                    <a:lumMod val="75000"/>
                    <a:lumOff val="25000"/>
                  </a:srgbClr>
                </a:solidFill>
                <a:effectLst/>
                <a:uLnTx/>
                <a:uFillTx/>
                <a:latin typeface="Whitney Book" pitchFamily="50" charset="0"/>
                <a:ea typeface="+mn-ea"/>
                <a:cs typeface="+mn-cs"/>
              </a:rPr>
              <a:t>government committed to ‘’gradually converting non-subsidized spaces in the network into subsidized spaces’’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EF1F0"/>
              </a:solidFill>
              <a:effectLst/>
              <a:uLnTx/>
              <a:uFillTx/>
              <a:latin typeface="Whitney Book" pitchFamily="50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849CE8-005A-0ED7-6AD0-A60CBFCA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73" y="483960"/>
            <a:ext cx="7238286" cy="1198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Quebec’s plan to complete its network: more for-profit </a:t>
            </a:r>
            <a:r>
              <a:rPr lang="en-CA" sz="3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garderies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00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1D8A-06F6-2B74-108C-E0381D7D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8" y="557736"/>
            <a:ext cx="11653381" cy="7115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"/>
                <a:ea typeface="Calibri"/>
                <a:cs typeface="Calibri"/>
              </a:rPr>
              <a:t>Quebec’s action plan to complete its childcare network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DC9C-743B-BE97-4F16-386E8A0B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698" y="2419412"/>
            <a:ext cx="8684302" cy="466344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dirty="0">
                <a:latin typeface="Whitney"/>
                <a:ea typeface="Calibri"/>
                <a:cs typeface="Calibri"/>
              </a:rPr>
              <a:t>Increase the number of children per facility, from 80 to 100</a:t>
            </a:r>
          </a:p>
          <a:p>
            <a:r>
              <a:rPr lang="en-US" sz="2800" dirty="0">
                <a:latin typeface="Whitney"/>
                <a:ea typeface="Calibri"/>
                <a:cs typeface="Calibri"/>
              </a:rPr>
              <a:t>Streamline the opening process for CPEs</a:t>
            </a:r>
          </a:p>
          <a:p>
            <a:r>
              <a:rPr lang="en-US" sz="2800" dirty="0">
                <a:latin typeface="Whitney"/>
                <a:ea typeface="Calibri"/>
                <a:cs typeface="Calibri"/>
              </a:rPr>
              <a:t>Allow temporary facilities to accommodate children</a:t>
            </a:r>
          </a:p>
          <a:p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Whitney"/>
              </a:rPr>
              <a:t>Allowing the integration of non-legally recognized and unlicensed childcare services into the formal service network </a:t>
            </a:r>
          </a:p>
          <a:p>
            <a:endParaRPr lang="en-US" sz="2800" dirty="0">
              <a:latin typeface="Whitney"/>
              <a:ea typeface="Calibri"/>
              <a:cs typeface="Calibri"/>
            </a:endParaRP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1E8CB8D3-BD74-5462-8FDC-D8C1F6E5A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8" y="1876924"/>
            <a:ext cx="3036244" cy="413058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CAEC3D9-FB10-DE20-CF00-872703EE3A08}"/>
              </a:ext>
            </a:extLst>
          </p:cNvPr>
          <p:cNvSpPr/>
          <p:nvPr/>
        </p:nvSpPr>
        <p:spPr>
          <a:xfrm>
            <a:off x="10058400" y="213606"/>
            <a:ext cx="1980937" cy="1782341"/>
          </a:xfrm>
          <a:prstGeom prst="ellipse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1DE11278-453F-BB30-F541-16D31C0E73E3}"/>
              </a:ext>
            </a:extLst>
          </p:cNvPr>
          <p:cNvSpPr/>
          <p:nvPr/>
        </p:nvSpPr>
        <p:spPr>
          <a:xfrm rot="9290195">
            <a:off x="4956960" y="5393358"/>
            <a:ext cx="1209553" cy="1010914"/>
          </a:xfrm>
          <a:prstGeom prst="triangle">
            <a:avLst>
              <a:gd name="adj" fmla="val 42736"/>
            </a:avLst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09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985F495F-8CB7-52FE-FF6A-45E697FFCF38}"/>
              </a:ext>
            </a:extLst>
          </p:cNvPr>
          <p:cNvSpPr/>
          <p:nvPr/>
        </p:nvSpPr>
        <p:spPr>
          <a:xfrm>
            <a:off x="7114099" y="-153532"/>
            <a:ext cx="1318009" cy="1325563"/>
          </a:xfrm>
          <a:prstGeom prst="ellipse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A29679-7D91-4879-785C-03379E46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>
                <a:solidFill>
                  <a:schemeClr val="accent2"/>
                </a:solidFill>
                <a:latin typeface="+mn-lt"/>
              </a:rPr>
              <a:t>Who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accent2"/>
                </a:solidFill>
                <a:latin typeface="+mn-lt"/>
              </a:rPr>
              <a:t>owns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accent2"/>
                </a:solidFill>
                <a:latin typeface="+mn-lt"/>
              </a:rPr>
              <a:t>child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care in </a:t>
            </a:r>
            <a:r>
              <a:rPr lang="fr-CA" b="1" dirty="0" err="1">
                <a:solidFill>
                  <a:schemeClr val="accent2"/>
                </a:solidFill>
                <a:latin typeface="+mn-lt"/>
              </a:rPr>
              <a:t>Quebec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?</a:t>
            </a:r>
            <a:br>
              <a:rPr lang="fr-CA" b="1" dirty="0">
                <a:solidFill>
                  <a:schemeClr val="accent2"/>
                </a:solidFill>
                <a:latin typeface="+mn-lt"/>
              </a:rPr>
            </a:br>
            <a:r>
              <a:rPr lang="fr-CA" b="1" dirty="0" err="1">
                <a:solidFill>
                  <a:schemeClr val="accent2"/>
                </a:solidFill>
                <a:latin typeface="+mn-lt"/>
              </a:rPr>
              <a:t>Who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accent2"/>
                </a:solidFill>
                <a:latin typeface="+mn-lt"/>
              </a:rPr>
              <a:t>is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accent2"/>
                </a:solidFill>
                <a:latin typeface="+mn-lt"/>
              </a:rPr>
              <a:t>likely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to </a:t>
            </a:r>
            <a:r>
              <a:rPr lang="fr-CA" b="1" dirty="0" err="1">
                <a:solidFill>
                  <a:schemeClr val="accent2"/>
                </a:solidFill>
                <a:latin typeface="+mn-lt"/>
              </a:rPr>
              <a:t>own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CA" b="1" dirty="0" err="1">
                <a:solidFill>
                  <a:schemeClr val="accent2"/>
                </a:solidFill>
                <a:latin typeface="+mn-lt"/>
              </a:rPr>
              <a:t>child</a:t>
            </a:r>
            <a:r>
              <a:rPr lang="fr-CA" b="1" dirty="0">
                <a:solidFill>
                  <a:schemeClr val="accent2"/>
                </a:solidFill>
                <a:latin typeface="+mn-lt"/>
              </a:rPr>
              <a:t> care in the future?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0CD7CB-E1DB-BADA-4D64-655D671AC9F4}"/>
              </a:ext>
            </a:extLst>
          </p:cNvPr>
          <p:cNvSpPr/>
          <p:nvPr/>
        </p:nvSpPr>
        <p:spPr>
          <a:xfrm>
            <a:off x="582561" y="1876313"/>
            <a:ext cx="10849896" cy="4249274"/>
          </a:xfrm>
          <a:prstGeom prst="roundRect">
            <a:avLst/>
          </a:prstGeom>
          <a:solidFill>
            <a:srgbClr val="00A2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91A4B61-273C-2148-D209-9369CBA15C82}"/>
              </a:ext>
            </a:extLst>
          </p:cNvPr>
          <p:cNvSpPr/>
          <p:nvPr/>
        </p:nvSpPr>
        <p:spPr>
          <a:xfrm>
            <a:off x="-577186" y="2206538"/>
            <a:ext cx="1707896" cy="18473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352CD08-8EDD-C848-527C-ED85688FA89F}"/>
              </a:ext>
            </a:extLst>
          </p:cNvPr>
          <p:cNvSpPr/>
          <p:nvPr/>
        </p:nvSpPr>
        <p:spPr>
          <a:xfrm>
            <a:off x="8200102" y="4719484"/>
            <a:ext cx="2017565" cy="2075309"/>
          </a:xfrm>
          <a:prstGeom prst="ellipse">
            <a:avLst/>
          </a:prstGeom>
          <a:solidFill>
            <a:schemeClr val="tx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368AF1BE-7599-0EE1-3090-084D6401B6E3}"/>
              </a:ext>
            </a:extLst>
          </p:cNvPr>
          <p:cNvSpPr/>
          <p:nvPr/>
        </p:nvSpPr>
        <p:spPr>
          <a:xfrm rot="3525625">
            <a:off x="4107496" y="3324870"/>
            <a:ext cx="1832610" cy="1826595"/>
          </a:xfrm>
          <a:prstGeom prst="triangle">
            <a:avLst>
              <a:gd name="adj" fmla="val 44682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B5F7209-B64F-6610-E6C4-87EDAE9F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53" y="2062498"/>
            <a:ext cx="10515600" cy="4351338"/>
          </a:xfrm>
        </p:spPr>
        <p:txBody>
          <a:bodyPr/>
          <a:lstStyle/>
          <a:p>
            <a:endParaRPr lang="en-CA" dirty="0">
              <a:solidFill>
                <a:schemeClr val="tx2"/>
              </a:solidFill>
            </a:endParaRPr>
          </a:p>
          <a:p>
            <a:r>
              <a:rPr lang="en-CA" dirty="0">
                <a:solidFill>
                  <a:schemeClr val="tx2"/>
                </a:solidFill>
              </a:rPr>
              <a:t>For-profit child care centres have taken an increasing share of spaces since 2003; there is no indication of a change in direction.</a:t>
            </a:r>
          </a:p>
          <a:p>
            <a:endParaRPr lang="en-CA" dirty="0">
              <a:solidFill>
                <a:schemeClr val="tx2"/>
              </a:solidFill>
            </a:endParaRPr>
          </a:p>
          <a:p>
            <a:r>
              <a:rPr lang="en-CA" dirty="0">
                <a:solidFill>
                  <a:schemeClr val="tx2"/>
                </a:solidFill>
              </a:rPr>
              <a:t>Is Quebec still the model to follow? In 2024, most child care spaces are offered outside the non-profit CPEs; waiting lists continue to be an issue and trained child care educators are increasingly being replaced by untrained educators.</a:t>
            </a:r>
          </a:p>
          <a:p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CC9F4CA7-F1CD-CD8C-012C-19BEAB40E736}"/>
              </a:ext>
            </a:extLst>
          </p:cNvPr>
          <p:cNvSpPr/>
          <p:nvPr/>
        </p:nvSpPr>
        <p:spPr>
          <a:xfrm rot="9290195">
            <a:off x="10513835" y="1413488"/>
            <a:ext cx="2269188" cy="2041039"/>
          </a:xfrm>
          <a:prstGeom prst="triangle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140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22C19E37-F508-1EAD-9517-4F0AFD6D086E}"/>
              </a:ext>
            </a:extLst>
          </p:cNvPr>
          <p:cNvSpPr/>
          <p:nvPr/>
        </p:nvSpPr>
        <p:spPr>
          <a:xfrm>
            <a:off x="-435883" y="4776107"/>
            <a:ext cx="1779814" cy="1690993"/>
          </a:xfrm>
          <a:prstGeom prst="ellipse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54BA0-732D-4A9A-9666-301D37E5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123"/>
            <a:ext cx="5101362" cy="1690993"/>
          </a:xfrm>
        </p:spPr>
        <p:txBody>
          <a:bodyPr anchor="b">
            <a:normAutofit/>
          </a:bodyPr>
          <a:lstStyle/>
          <a:p>
            <a:pPr algn="ctr"/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Thank you/merci</a:t>
            </a:r>
            <a:br>
              <a:rPr lang="en-CA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C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BF1DE4C-2C2C-1CD3-DA57-0CDF89A4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34" y="2974004"/>
            <a:ext cx="6485811" cy="190279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C871AF5D-6022-BAFF-A283-DB3B037C6B84}"/>
              </a:ext>
            </a:extLst>
          </p:cNvPr>
          <p:cNvSpPr txBox="1"/>
          <p:nvPr/>
        </p:nvSpPr>
        <p:spPr>
          <a:xfrm>
            <a:off x="908047" y="2766116"/>
            <a:ext cx="648581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fr-CA" sz="3600" b="1" dirty="0">
                <a:solidFill>
                  <a:srgbClr val="F14133"/>
                </a:solidFill>
                <a:effectLst/>
                <a:latin typeface="+mn-lt"/>
              </a:rPr>
              <a:t>Sophie Mathieu, Ph</a:t>
            </a:r>
            <a:r>
              <a:rPr lang="fr-CA" sz="3600" b="1" dirty="0">
                <a:solidFill>
                  <a:srgbClr val="F14133"/>
                </a:solidFill>
                <a:latin typeface="+mn-lt"/>
              </a:rPr>
              <a:t>D</a:t>
            </a:r>
            <a:endParaRPr lang="fr-CA" sz="3600" dirty="0">
              <a:solidFill>
                <a:srgbClr val="F14133"/>
              </a:solidFill>
              <a:effectLst/>
              <a:latin typeface="+mn-lt"/>
            </a:endParaRPr>
          </a:p>
          <a:p>
            <a:pPr>
              <a:spcAft>
                <a:spcPts val="200"/>
              </a:spcAft>
            </a:pPr>
            <a:r>
              <a:rPr lang="fr-CA" sz="2800" dirty="0">
                <a:solidFill>
                  <a:srgbClr val="F14133"/>
                </a:solidFill>
                <a:effectLst/>
                <a:latin typeface="+mn-lt"/>
              </a:rPr>
              <a:t>Senior Program </a:t>
            </a:r>
            <a:r>
              <a:rPr lang="fr-CA" sz="2800" dirty="0" err="1">
                <a:solidFill>
                  <a:srgbClr val="F14133"/>
                </a:solidFill>
                <a:effectLst/>
                <a:latin typeface="+mn-lt"/>
              </a:rPr>
              <a:t>Specialist</a:t>
            </a:r>
            <a:r>
              <a:rPr lang="fr-CA" sz="2800" dirty="0">
                <a:solidFill>
                  <a:srgbClr val="F14133"/>
                </a:solidFill>
                <a:effectLst/>
                <a:latin typeface="+mn-lt"/>
              </a:rPr>
              <a:t> </a:t>
            </a:r>
          </a:p>
          <a:p>
            <a:pPr>
              <a:spcAft>
                <a:spcPts val="200"/>
              </a:spcAft>
            </a:pPr>
            <a:r>
              <a:rPr lang="fr-CA" sz="2800" dirty="0">
                <a:solidFill>
                  <a:srgbClr val="F14133"/>
                </a:solidFill>
                <a:effectLst/>
                <a:latin typeface="+mn-lt"/>
              </a:rPr>
              <a:t>The Vanier Institute of the Family </a:t>
            </a:r>
          </a:p>
          <a:p>
            <a:pPr>
              <a:spcAft>
                <a:spcPts val="0"/>
              </a:spcAft>
            </a:pPr>
            <a:r>
              <a:rPr lang="fr-CA" sz="2800" dirty="0">
                <a:solidFill>
                  <a:srgbClr val="F14133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smathieu@institutvanier.ca</a:t>
            </a:r>
            <a:r>
              <a:rPr lang="fr-CA" sz="2800" dirty="0">
                <a:solidFill>
                  <a:srgbClr val="F14133"/>
                </a:solidFill>
                <a:effectLst/>
                <a:latin typeface="+mn-lt"/>
              </a:rPr>
              <a:t>  </a:t>
            </a:r>
          </a:p>
          <a:p>
            <a:pPr>
              <a:spcAft>
                <a:spcPts val="0"/>
              </a:spcAft>
            </a:pPr>
            <a:endParaRPr lang="fr-CA" sz="2800" dirty="0">
              <a:solidFill>
                <a:srgbClr val="F14133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fr-CA" sz="2800" dirty="0">
                <a:solidFill>
                  <a:srgbClr val="F14133"/>
                </a:solidFill>
                <a:effectLst/>
                <a:latin typeface="+mn-lt"/>
              </a:rPr>
              <a:t>sophiemathieu.ca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65731FB1-CCB3-4B3F-A4CF-3C4650DF4008}"/>
              </a:ext>
            </a:extLst>
          </p:cNvPr>
          <p:cNvSpPr/>
          <p:nvPr/>
        </p:nvSpPr>
        <p:spPr>
          <a:xfrm rot="3525625">
            <a:off x="9996794" y="-313012"/>
            <a:ext cx="2481262" cy="2346097"/>
          </a:xfrm>
          <a:prstGeom prst="triangle">
            <a:avLst>
              <a:gd name="adj" fmla="val 44682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6F5F30-EBEA-ECF5-1F7E-CEC4EB10F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396" y="4371252"/>
            <a:ext cx="2103302" cy="2176461"/>
          </a:xfrm>
          <a:prstGeom prst="rect">
            <a:avLst/>
          </a:prstGeom>
        </p:spPr>
      </p:pic>
      <p:sp>
        <p:nvSpPr>
          <p:cNvPr id="3" name="Losange 2">
            <a:extLst>
              <a:ext uri="{FF2B5EF4-FFF2-40B4-BE49-F238E27FC236}">
                <a16:creationId xmlns:a16="http://schemas.microsoft.com/office/drawing/2014/main" id="{12652CFC-2355-613D-CB17-55F08379FDE4}"/>
              </a:ext>
            </a:extLst>
          </p:cNvPr>
          <p:cNvSpPr/>
          <p:nvPr/>
        </p:nvSpPr>
        <p:spPr>
          <a:xfrm rot="20382359">
            <a:off x="1589653" y="-6803"/>
            <a:ext cx="1587559" cy="1433015"/>
          </a:xfrm>
          <a:prstGeom prst="diamond">
            <a:avLst/>
          </a:prstGeom>
          <a:solidFill>
            <a:schemeClr val="accent3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6861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EA9DF-5107-235B-EE3B-84A71B44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63394"/>
            <a:ext cx="10515600" cy="1325563"/>
          </a:xfrm>
        </p:spPr>
        <p:txBody>
          <a:bodyPr/>
          <a:lstStyle/>
          <a:p>
            <a:r>
              <a:rPr lang="fr-CA" sz="6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Roadmap</a:t>
            </a:r>
          </a:p>
        </p:txBody>
      </p:sp>
      <p:pic>
        <p:nvPicPr>
          <p:cNvPr id="12" name="Picture 29">
            <a:extLst>
              <a:ext uri="{FF2B5EF4-FFF2-40B4-BE49-F238E27FC236}">
                <a16:creationId xmlns:a16="http://schemas.microsoft.com/office/drawing/2014/main" id="{2A551239-E061-7436-08BA-9E6A805DB1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216" y="3208696"/>
            <a:ext cx="1671514" cy="1705544"/>
          </a:xfrm>
          <a:prstGeom prst="rect">
            <a:avLst/>
          </a:prstGeom>
        </p:spPr>
      </p:pic>
      <p:cxnSp>
        <p:nvCxnSpPr>
          <p:cNvPr id="13" name="Connector: Curved 31">
            <a:extLst>
              <a:ext uri="{FF2B5EF4-FFF2-40B4-BE49-F238E27FC236}">
                <a16:creationId xmlns:a16="http://schemas.microsoft.com/office/drawing/2014/main" id="{1B4E011B-19D4-0E58-4EA5-15B563F48231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894745" y="3047575"/>
            <a:ext cx="2295775" cy="101389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38">
            <a:extLst>
              <a:ext uri="{FF2B5EF4-FFF2-40B4-BE49-F238E27FC236}">
                <a16:creationId xmlns:a16="http://schemas.microsoft.com/office/drawing/2014/main" id="{2E9A0EA1-384A-03C8-5FC6-B15F38ECB392}"/>
              </a:ext>
            </a:extLst>
          </p:cNvPr>
          <p:cNvCxnSpPr>
            <a:cxnSpLocks/>
          </p:cNvCxnSpPr>
          <p:nvPr/>
        </p:nvCxnSpPr>
        <p:spPr>
          <a:xfrm>
            <a:off x="4517656" y="3148871"/>
            <a:ext cx="2154197" cy="146655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47">
            <a:extLst>
              <a:ext uri="{FF2B5EF4-FFF2-40B4-BE49-F238E27FC236}">
                <a16:creationId xmlns:a16="http://schemas.microsoft.com/office/drawing/2014/main" id="{8247B0C9-1071-FA0D-610A-A9E94AC8124A}"/>
              </a:ext>
            </a:extLst>
          </p:cNvPr>
          <p:cNvCxnSpPr>
            <a:cxnSpLocks/>
          </p:cNvCxnSpPr>
          <p:nvPr/>
        </p:nvCxnSpPr>
        <p:spPr>
          <a:xfrm flipV="1">
            <a:off x="7530154" y="3166979"/>
            <a:ext cx="2407666" cy="1535235"/>
          </a:xfrm>
          <a:prstGeom prst="curvedConnector3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5">
            <a:extLst>
              <a:ext uri="{FF2B5EF4-FFF2-40B4-BE49-F238E27FC236}">
                <a16:creationId xmlns:a16="http://schemas.microsoft.com/office/drawing/2014/main" id="{7D9439FE-F301-9416-C147-4C73AFF6D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0" b="97381" l="2417" r="95166">
                        <a14:foregroundMark x1="52870" y1="8320" x2="52870" y2="8320"/>
                        <a14:foregroundMark x1="51057" y1="3390" x2="51057" y2="3390"/>
                        <a14:foregroundMark x1="91692" y1="64253" x2="91692" y2="64253"/>
                        <a14:foregroundMark x1="95770" y1="64715" x2="95770" y2="64715"/>
                        <a14:foregroundMark x1="56495" y1="93066" x2="56495" y2="93066"/>
                        <a14:foregroundMark x1="53172" y1="97381" x2="53172" y2="97381"/>
                        <a14:foregroundMark x1="5589" y1="66410" x2="5589" y2="66410"/>
                        <a14:foregroundMark x1="2417" y1="68259" x2="2417" y2="68259"/>
                        <a14:backgroundMark x1="51964" y1="2311" x2="51964" y2="2311"/>
                        <a14:backgroundMark x1="52719" y1="2003" x2="52719" y2="200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52" r="1"/>
          <a:stretch/>
        </p:blipFill>
        <p:spPr>
          <a:xfrm>
            <a:off x="3593635" y="1911917"/>
            <a:ext cx="1717995" cy="1642604"/>
          </a:xfrm>
          <a:prstGeom prst="rect">
            <a:avLst/>
          </a:prstGeom>
          <a:effectLst/>
        </p:spPr>
      </p:pic>
      <p:pic>
        <p:nvPicPr>
          <p:cNvPr id="17" name="Picture 39">
            <a:extLst>
              <a:ext uri="{FF2B5EF4-FFF2-40B4-BE49-F238E27FC236}">
                <a16:creationId xmlns:a16="http://schemas.microsoft.com/office/drawing/2014/main" id="{BB3A7583-C704-84C9-79AB-9CB5E38B18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1983" r="7341" b="-5857"/>
          <a:stretch/>
        </p:blipFill>
        <p:spPr>
          <a:xfrm rot="1458584">
            <a:off x="6462222" y="4097087"/>
            <a:ext cx="1342345" cy="1384090"/>
          </a:xfrm>
          <a:prstGeom prst="rect">
            <a:avLst/>
          </a:prstGeom>
          <a:effectLst/>
        </p:spPr>
      </p:pic>
      <p:pic>
        <p:nvPicPr>
          <p:cNvPr id="18" name="Picture 40">
            <a:extLst>
              <a:ext uri="{FF2B5EF4-FFF2-40B4-BE49-F238E27FC236}">
                <a16:creationId xmlns:a16="http://schemas.microsoft.com/office/drawing/2014/main" id="{6C5ED411-E134-EF4B-63A1-4903A8D30D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2741" y="2096394"/>
            <a:ext cx="2393566" cy="1396094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3EE21AA1-A441-D2D5-BC01-B0F639C1BFA2}"/>
              </a:ext>
            </a:extLst>
          </p:cNvPr>
          <p:cNvSpPr txBox="1"/>
          <p:nvPr/>
        </p:nvSpPr>
        <p:spPr>
          <a:xfrm>
            <a:off x="320460" y="5011348"/>
            <a:ext cx="2057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Quebec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model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from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historical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perspective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2446A9F6-C62C-EF57-D6D8-E928E1BF22D8}"/>
              </a:ext>
            </a:extLst>
          </p:cNvPr>
          <p:cNvSpPr txBox="1"/>
          <p:nvPr/>
        </p:nvSpPr>
        <p:spPr>
          <a:xfrm>
            <a:off x="6182817" y="5487955"/>
            <a:ext cx="205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Affordability</a:t>
            </a:r>
            <a:endParaRPr lang="fr-CA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Accessibility</a:t>
            </a:r>
            <a:endParaRPr lang="fr-CA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CA" b="1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Quality</a:t>
            </a:r>
            <a:endParaRPr lang="fr-CA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73F16148-9AD6-A354-58E8-DA8D54B97F59}"/>
              </a:ext>
            </a:extLst>
          </p:cNvPr>
          <p:cNvSpPr txBox="1"/>
          <p:nvPr/>
        </p:nvSpPr>
        <p:spPr>
          <a:xfrm>
            <a:off x="9501520" y="3518295"/>
            <a:ext cx="2057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Quebec’s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initiatives (</a:t>
            </a:r>
            <a:r>
              <a:rPr lang="fr-CA" b="1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Grand chantier pour les familles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 to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complete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its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child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care network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586365D-311E-8A65-BF93-86B223CE2826}"/>
              </a:ext>
            </a:extLst>
          </p:cNvPr>
          <p:cNvSpPr txBox="1"/>
          <p:nvPr/>
        </p:nvSpPr>
        <p:spPr>
          <a:xfrm>
            <a:off x="3484601" y="3544283"/>
            <a:ext cx="2110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Quebec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model in 2024: more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children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in for-profit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child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care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than</a:t>
            </a:r>
            <a:r>
              <a:rPr lang="fr-CA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in the non-profit </a:t>
            </a:r>
            <a:r>
              <a:rPr lang="fr-CA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CPEs</a:t>
            </a:r>
            <a:endParaRPr lang="fr-CA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C6374B-344E-F636-906A-AB16B5539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6" y="1913842"/>
            <a:ext cx="6743701" cy="43513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CA" altLang="fr-FR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Child care is heavily subsidized in Quebec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CA" altLang="fr-FR" dirty="0">
              <a:solidFill>
                <a:schemeClr val="tx2">
                  <a:lumMod val="50000"/>
                </a:schemeClr>
              </a:solidFill>
              <a:latin typeface="Whitney Book" pitchFamily="50" charset="0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CA" altLang="fr-FR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Three avenues to subsidize child care in Quebec: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altLang="fr-FR" sz="2000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Subsidized and non-profit (centres de la petite </a:t>
            </a:r>
            <a:r>
              <a:rPr lang="en-CA" altLang="fr-FR" sz="2000" dirty="0" err="1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enfance</a:t>
            </a:r>
            <a:r>
              <a:rPr lang="en-CA" altLang="fr-FR" sz="2000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altLang="fr-FR" sz="2000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Subsidized and </a:t>
            </a:r>
            <a:r>
              <a:rPr lang="en-CA" altLang="fr-FR" sz="2000" b="1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for-profit</a:t>
            </a:r>
            <a:r>
              <a:rPr lang="en-CA" altLang="fr-FR" sz="2000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 (services are provided at the same costs as in non-profit centres)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altLang="fr-FR" sz="2000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Unsubsidized and </a:t>
            </a:r>
            <a:r>
              <a:rPr lang="en-CA" altLang="fr-FR" sz="2000" b="1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for-profit </a:t>
            </a:r>
            <a:r>
              <a:rPr lang="en-CA" altLang="fr-FR" sz="2000" dirty="0">
                <a:solidFill>
                  <a:schemeClr val="tx2">
                    <a:lumMod val="50000"/>
                  </a:schemeClr>
                </a:solidFill>
                <a:latin typeface="Whitney Book" pitchFamily="50" charset="0"/>
              </a:rPr>
              <a:t>(parents get a portion of their fees reimbursed)</a:t>
            </a:r>
          </a:p>
          <a:p>
            <a:pPr marL="0" indent="0">
              <a:buNone/>
            </a:pPr>
            <a:endParaRPr lang="fr-CA" sz="32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4CF427D-6DA3-1625-D6C7-4EDB42C48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332" y="580075"/>
            <a:ext cx="10515600" cy="981869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CA" altLang="fr-FR" sz="5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Quebec</a:t>
            </a:r>
            <a:r>
              <a:rPr lang="fr-CA" altLang="fr-FR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in brief</a:t>
            </a:r>
          </a:p>
        </p:txBody>
      </p:sp>
      <p:pic>
        <p:nvPicPr>
          <p:cNvPr id="8" name="Picture 2" descr="A picture containing person, colorful, decorated, arm&#10;&#10;Description automatically generated">
            <a:extLst>
              <a:ext uri="{FF2B5EF4-FFF2-40B4-BE49-F238E27FC236}">
                <a16:creationId xmlns:a16="http://schemas.microsoft.com/office/drawing/2014/main" id="{A1F12B01-F635-0E5E-D1DD-F17F0C9DF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004959" y="2217099"/>
            <a:ext cx="5625544" cy="3799979"/>
          </a:xfrm>
          <a:prstGeom prst="rect">
            <a:avLst/>
          </a:prstGeom>
        </p:spPr>
      </p:pic>
      <p:pic>
        <p:nvPicPr>
          <p:cNvPr id="6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ACD122F0-8FC4-4668-721B-3A854E9FC2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803" y="2217099"/>
            <a:ext cx="5403856" cy="37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2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ADCBDD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9C443508-1C66-AED3-7221-C892E8484C1D}"/>
              </a:ext>
            </a:extLst>
          </p:cNvPr>
          <p:cNvSpPr/>
          <p:nvPr/>
        </p:nvSpPr>
        <p:spPr>
          <a:xfrm rot="9290195">
            <a:off x="-547615" y="383506"/>
            <a:ext cx="2222988" cy="1877785"/>
          </a:xfrm>
          <a:prstGeom prst="triangle">
            <a:avLst/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721A8D1-D831-310A-BF8E-C6ABE0C34790}"/>
              </a:ext>
            </a:extLst>
          </p:cNvPr>
          <p:cNvSpPr/>
          <p:nvPr/>
        </p:nvSpPr>
        <p:spPr>
          <a:xfrm>
            <a:off x="7224033" y="5469074"/>
            <a:ext cx="1137829" cy="1069521"/>
          </a:xfrm>
          <a:prstGeom prst="ellipse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D4744-9FF4-7769-FD73-9F65CF706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880" y="319405"/>
            <a:ext cx="10344150" cy="1325563"/>
          </a:xfrm>
        </p:spPr>
        <p:txBody>
          <a:bodyPr/>
          <a:lstStyle/>
          <a:p>
            <a:pPr eaLnBrk="1" hangingPunct="1"/>
            <a:r>
              <a:rPr lang="en-CA" altLang="fr-FR" sz="4800" b="1" dirty="0">
                <a:solidFill>
                  <a:schemeClr val="accent2"/>
                </a:solidFill>
                <a:latin typeface="+mn-lt"/>
                <a:cs typeface="Mongolian Baiti" panose="03000500000000000000" pitchFamily="66" charset="0"/>
              </a:rPr>
              <a:t>Quebec’s</a:t>
            </a:r>
            <a:r>
              <a:rPr lang="en-CA" altLang="fr-FR" sz="4800" b="1" dirty="0">
                <a:solidFill>
                  <a:schemeClr val="accent2"/>
                </a:solidFill>
                <a:latin typeface="Berthold Akzidenz Grotesk" pitchFamily="34" charset="0"/>
              </a:rPr>
              <a:t> child care network in brief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6951BA-5ED4-19A2-C5F6-4E225F658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3880" y="1551304"/>
            <a:ext cx="7162800" cy="45294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CA" altLang="fr-FR" sz="2400" dirty="0"/>
              <a:t>Quebec’s child care network was created as part of the 1997 family policy.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CA" altLang="fr-FR" sz="2400" dirty="0"/>
              <a:t>Originally, the plan was to offer all spaces within non-profit childcare centres, the “centres de la petite </a:t>
            </a:r>
            <a:r>
              <a:rPr lang="en-CA" altLang="fr-FR" sz="2400" dirty="0" err="1"/>
              <a:t>enfance</a:t>
            </a:r>
            <a:r>
              <a:rPr lang="en-CA" altLang="fr-FR" sz="2400" dirty="0"/>
              <a:t>” (CPE) for $5 per day.</a:t>
            </a:r>
          </a:p>
          <a:p>
            <a:pPr lvl="1" eaLnBrk="1" hangingPunct="1">
              <a:spcBef>
                <a:spcPct val="0"/>
              </a:spcBef>
              <a:spcAft>
                <a:spcPts val="3000"/>
              </a:spcAft>
            </a:pPr>
            <a:r>
              <a:rPr lang="en-CA" altLang="fr-FR" sz="2000" dirty="0"/>
              <a:t>implementation of a five- year moratorium of the creation of child care spaces in for-profit centres (</a:t>
            </a:r>
            <a:r>
              <a:rPr lang="en-CA" altLang="fr-FR" sz="2000" i="1" dirty="0" err="1"/>
              <a:t>garderies</a:t>
            </a:r>
            <a:r>
              <a:rPr lang="en-CA" altLang="fr-FR" sz="2000" dirty="0"/>
              <a:t>).</a:t>
            </a: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None/>
            </a:pPr>
            <a:r>
              <a:rPr lang="en-CA" sz="2400" b="1" dirty="0">
                <a:solidFill>
                  <a:schemeClr val="accent2"/>
                </a:solidFill>
                <a:ea typeface="+mn-lt"/>
                <a:cs typeface="+mn-lt"/>
              </a:rPr>
              <a:t>In 2003, a new Liberal government, in conjuncture with the end of the moratorium and pressure to develop new spaces led the government to open the door wide to for-profit </a:t>
            </a:r>
            <a:r>
              <a:rPr lang="en-CA" sz="2400" b="1" i="1" dirty="0" err="1">
                <a:solidFill>
                  <a:schemeClr val="accent2"/>
                </a:solidFill>
                <a:ea typeface="+mn-lt"/>
                <a:cs typeface="+mn-lt"/>
              </a:rPr>
              <a:t>garderies</a:t>
            </a:r>
            <a:r>
              <a:rPr lang="en-CA" sz="2400" b="1" dirty="0">
                <a:solidFill>
                  <a:schemeClr val="accent2"/>
                </a:solidFill>
                <a:ea typeface="+mn-lt"/>
                <a:cs typeface="+mn-lt"/>
              </a:rPr>
              <a:t>.</a:t>
            </a:r>
            <a:endParaRPr lang="en-CA" sz="3200" b="1" dirty="0">
              <a:solidFill>
                <a:schemeClr val="accent2"/>
              </a:solidFill>
            </a:endParaRPr>
          </a:p>
        </p:txBody>
      </p:sp>
      <p:pic>
        <p:nvPicPr>
          <p:cNvPr id="6" name="Picture 2" descr="Présentation PowerPoint">
            <a:extLst>
              <a:ext uri="{FF2B5EF4-FFF2-40B4-BE49-F238E27FC236}">
                <a16:creationId xmlns:a16="http://schemas.microsoft.com/office/drawing/2014/main" id="{326F4A21-1114-8478-3A27-9CBFA1A6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0" y="1551304"/>
            <a:ext cx="3931920" cy="4716462"/>
          </a:xfrm>
          <a:prstGeom prst="rect">
            <a:avLst/>
          </a:prstGeom>
          <a:noFill/>
          <a:ln w="9525">
            <a:solidFill>
              <a:schemeClr val="bg1">
                <a:alpha val="2901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44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E53B3232-E5C6-9C3A-70B0-A4AC8664A341}"/>
              </a:ext>
            </a:extLst>
          </p:cNvPr>
          <p:cNvSpPr/>
          <p:nvPr/>
        </p:nvSpPr>
        <p:spPr>
          <a:xfrm>
            <a:off x="-285331" y="4800600"/>
            <a:ext cx="1779814" cy="18473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E11F3F2-C6CB-CECE-CF47-685998071258}"/>
              </a:ext>
            </a:extLst>
          </p:cNvPr>
          <p:cNvSpPr/>
          <p:nvPr/>
        </p:nvSpPr>
        <p:spPr>
          <a:xfrm>
            <a:off x="8458199" y="3812722"/>
            <a:ext cx="1836965" cy="1730828"/>
          </a:xfrm>
          <a:prstGeom prst="ellipse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2EA0BE05-EBE4-9333-1DFB-833DFAAE3765}"/>
              </a:ext>
            </a:extLst>
          </p:cNvPr>
          <p:cNvSpPr/>
          <p:nvPr/>
        </p:nvSpPr>
        <p:spPr>
          <a:xfrm rot="9290195">
            <a:off x="9310783" y="383507"/>
            <a:ext cx="2222988" cy="1877785"/>
          </a:xfrm>
          <a:prstGeom prst="triangle">
            <a:avLst/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84A303-924A-6203-F8B2-971891FF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3" y="438604"/>
            <a:ext cx="10515600" cy="1325563"/>
          </a:xfrm>
        </p:spPr>
        <p:txBody>
          <a:bodyPr/>
          <a:lstStyle/>
          <a:p>
            <a:r>
              <a:rPr lang="fr-FR" sz="40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Calibri Light"/>
              </a:rPr>
              <a:t>Access to for-profit garderies has been </a:t>
            </a:r>
            <a:r>
              <a:rPr lang="fr-FR" sz="4000" b="1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Calibri Light"/>
              </a:rPr>
              <a:t>facilitated</a:t>
            </a:r>
            <a:r>
              <a:rPr lang="fr-FR" sz="40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Calibri Light"/>
              </a:rPr>
              <a:t> </a:t>
            </a:r>
            <a:r>
              <a:rPr lang="fr-FR" sz="4000" b="1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Calibri Light"/>
              </a:rPr>
              <a:t>since</a:t>
            </a:r>
            <a:r>
              <a:rPr lang="fr-FR" sz="40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Calibri Light"/>
              </a:rPr>
              <a:t> 2003</a:t>
            </a:r>
            <a:endParaRPr lang="fr-FR" sz="4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BA364-043C-E348-EA37-41B62335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76" y="2202771"/>
            <a:ext cx="10515600" cy="3268889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2003: end of 5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year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moratorium</a:t>
            </a:r>
          </a:p>
          <a:p>
            <a:pPr lvl="1"/>
            <a:r>
              <a:rPr lang="fr-FR" dirty="0" err="1"/>
              <a:t>Enhanced</a:t>
            </a:r>
            <a:r>
              <a:rPr lang="fr-FR" dirty="0"/>
              <a:t>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refunds</a:t>
            </a:r>
            <a:r>
              <a:rPr lang="fr-FR" dirty="0"/>
              <a:t> for parents </a:t>
            </a:r>
            <a:r>
              <a:rPr lang="fr-FR" dirty="0" err="1"/>
              <a:t>using</a:t>
            </a:r>
            <a:r>
              <a:rPr lang="fr-FR" dirty="0"/>
              <a:t> non-</a:t>
            </a:r>
            <a:r>
              <a:rPr lang="fr-FR" dirty="0" err="1"/>
              <a:t>subsidized</a:t>
            </a:r>
            <a:r>
              <a:rPr lang="fr-FR" dirty="0"/>
              <a:t> </a:t>
            </a:r>
            <a:r>
              <a:rPr lang="fr-FR" dirty="0" err="1"/>
              <a:t>child</a:t>
            </a:r>
            <a:r>
              <a:rPr lang="fr-FR" dirty="0"/>
              <a:t> care services</a:t>
            </a:r>
          </a:p>
          <a:p>
            <a:pPr lvl="1"/>
            <a:endParaRPr lang="fr-FR" sz="1200" dirty="0"/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2008/2009: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families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income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up to $80,000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paid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same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amount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child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care services,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irrespective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of service type</a:t>
            </a:r>
          </a:p>
          <a:p>
            <a:pPr lvl="1"/>
            <a:r>
              <a:rPr lang="fr-FR" dirty="0"/>
              <a:t>This </a:t>
            </a:r>
            <a:r>
              <a:rPr lang="fr-FR" dirty="0" err="1"/>
              <a:t>equality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families</a:t>
            </a:r>
            <a:r>
              <a:rPr lang="fr-FR" dirty="0"/>
              <a:t> </a:t>
            </a:r>
            <a:r>
              <a:rPr lang="fr-FR" dirty="0" err="1"/>
              <a:t>earning</a:t>
            </a:r>
            <a:r>
              <a:rPr lang="fr-FR" dirty="0"/>
              <a:t> up to $125,000 in 2010.</a:t>
            </a:r>
          </a:p>
        </p:txBody>
      </p:sp>
    </p:spTree>
    <p:extLst>
      <p:ext uri="{BB962C8B-B14F-4D97-AF65-F5344CB8AC3E}">
        <p14:creationId xmlns:p14="http://schemas.microsoft.com/office/powerpoint/2010/main" val="4125819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7F2C848A-42B5-A475-A75A-FBE223404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53" y="295972"/>
            <a:ext cx="10515600" cy="981869"/>
          </a:xfrm>
        </p:spPr>
        <p:txBody>
          <a:bodyPr/>
          <a:lstStyle/>
          <a:p>
            <a:pPr eaLnBrk="1" hangingPunct="1">
              <a:defRPr/>
            </a:pPr>
            <a:br>
              <a:rPr lang="fr-CA" altLang="fr-FR" sz="40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alt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CA" alt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Quebec</a:t>
            </a:r>
            <a:r>
              <a:rPr lang="fr-CA" alt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in 2024:</a:t>
            </a:r>
            <a:b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altLang="fr-FR" sz="3200" b="1" dirty="0" err="1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3200" b="1" dirty="0" err="1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fr-CA" altLang="fr-FR" sz="3200" b="1" dirty="0" err="1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CA" altLang="fr-FR" sz="3200" b="1" dirty="0" err="1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subsidized</a:t>
            </a:r>
            <a: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CA" altLang="fr-FR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CA" altLang="fr-FR" sz="2000" b="1" dirty="0">
              <a:solidFill>
                <a:srgbClr val="A516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Espace réservé du contenu 6">
            <a:extLst>
              <a:ext uri="{FF2B5EF4-FFF2-40B4-BE49-F238E27FC236}">
                <a16:creationId xmlns:a16="http://schemas.microsoft.com/office/drawing/2014/main" id="{9AF0C3DC-2FF8-4AB5-3B75-78DB327B0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366058"/>
              </p:ext>
            </p:extLst>
          </p:nvPr>
        </p:nvGraphicFramePr>
        <p:xfrm>
          <a:off x="365153" y="1399240"/>
          <a:ext cx="7678455" cy="452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3" name="Content Placeholder 2">
            <a:extLst>
              <a:ext uri="{FF2B5EF4-FFF2-40B4-BE49-F238E27FC236}">
                <a16:creationId xmlns:a16="http://schemas.microsoft.com/office/drawing/2014/main" id="{BAD13AD8-74EF-571B-39C0-8B5B9BA7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45" y="2834009"/>
            <a:ext cx="3655080" cy="29699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CA" altLang="fr-FR" sz="2200" b="1" dirty="0">
                <a:latin typeface="Whitney Book"/>
              </a:rPr>
              <a:t>300,924</a:t>
            </a:r>
            <a:r>
              <a:rPr lang="en-CA" altLang="fr-FR" sz="2200" dirty="0">
                <a:latin typeface="Whitney Book"/>
              </a:rPr>
              <a:t> child care spaces are available (as of January 2024).  </a:t>
            </a:r>
            <a:endParaRPr lang="en-CA" altLang="fr-FR" sz="2200" dirty="0">
              <a:latin typeface="Whitney Book" pitchFamily="50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altLang="fr-FR" sz="2200" dirty="0">
              <a:latin typeface="Whitney Book" pitchFamily="50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CA" altLang="fr-FR" sz="2200" b="1" dirty="0">
                <a:latin typeface="Whitney Book"/>
              </a:rPr>
              <a:t>78.6%</a:t>
            </a:r>
            <a:r>
              <a:rPr lang="en-CA" altLang="fr-FR" sz="2200" dirty="0">
                <a:latin typeface="Whitney Book"/>
              </a:rPr>
              <a:t> of those child care spaces are offered at $9.10 per day in 2024.</a:t>
            </a:r>
          </a:p>
        </p:txBody>
      </p:sp>
      <p:sp>
        <p:nvSpPr>
          <p:cNvPr id="12294" name="Content Placeholder 2">
            <a:extLst>
              <a:ext uri="{FF2B5EF4-FFF2-40B4-BE49-F238E27FC236}">
                <a16:creationId xmlns:a16="http://schemas.microsoft.com/office/drawing/2014/main" id="{02D27BD4-1078-AA43-0A70-6A0F517C3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64662"/>
            <a:ext cx="12192000" cy="3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altLang="fr-FR" sz="1400" dirty="0">
                <a:latin typeface="Whitney Book" pitchFamily="50" charset="0"/>
              </a:rPr>
              <a:t>Source: Tableau de bord –Données au 30 </a:t>
            </a:r>
            <a:r>
              <a:rPr lang="en-CA" altLang="fr-FR" sz="1400" dirty="0" err="1">
                <a:latin typeface="Whitney Book" pitchFamily="50" charset="0"/>
              </a:rPr>
              <a:t>janvier</a:t>
            </a:r>
            <a:r>
              <a:rPr lang="en-CA" altLang="fr-FR" sz="1400" dirty="0">
                <a:latin typeface="Whitney Book" pitchFamily="50" charset="0"/>
              </a:rPr>
              <a:t> 2024. </a:t>
            </a:r>
            <a:r>
              <a:rPr lang="en-CA" altLang="fr-FR" sz="1400" dirty="0" err="1">
                <a:latin typeface="Whitney Book" pitchFamily="50" charset="0"/>
              </a:rPr>
              <a:t>Développement</a:t>
            </a:r>
            <a:r>
              <a:rPr lang="en-CA" altLang="fr-FR" sz="1400" dirty="0">
                <a:latin typeface="Whitney Book" pitchFamily="50" charset="0"/>
              </a:rPr>
              <a:t> du reseau des services de </a:t>
            </a:r>
            <a:r>
              <a:rPr lang="en-CA" altLang="fr-FR" sz="1400" dirty="0" err="1">
                <a:latin typeface="Whitney Book" pitchFamily="50" charset="0"/>
              </a:rPr>
              <a:t>garde</a:t>
            </a:r>
            <a:r>
              <a:rPr lang="en-CA" altLang="fr-FR" sz="1400" dirty="0">
                <a:latin typeface="Whitney Book" pitchFamily="50" charset="0"/>
              </a:rPr>
              <a:t> </a:t>
            </a:r>
            <a:r>
              <a:rPr lang="en-CA" altLang="fr-FR" sz="1400" dirty="0" err="1">
                <a:latin typeface="Whitney Book" pitchFamily="50" charset="0"/>
              </a:rPr>
              <a:t>éducatifs</a:t>
            </a:r>
            <a:r>
              <a:rPr lang="en-CA" altLang="fr-FR" sz="1400" dirty="0">
                <a:latin typeface="Whitney Book" pitchFamily="50" charset="0"/>
              </a:rPr>
              <a:t> à </a:t>
            </a:r>
            <a:r>
              <a:rPr lang="en-CA" altLang="fr-FR" sz="1400" dirty="0" err="1">
                <a:latin typeface="Whitney Book" pitchFamily="50" charset="0"/>
              </a:rPr>
              <a:t>l’enfance</a:t>
            </a:r>
            <a:r>
              <a:rPr lang="en-CA" altLang="fr-FR" sz="1400" dirty="0">
                <a:latin typeface="Whitney Book" pitchFamily="50" charset="0"/>
              </a:rPr>
              <a:t>. </a:t>
            </a:r>
            <a:r>
              <a:rPr lang="en-CA" altLang="fr-FR" sz="1400" dirty="0" err="1">
                <a:latin typeface="Whitney Book" pitchFamily="50" charset="0"/>
              </a:rPr>
              <a:t>Ministère</a:t>
            </a:r>
            <a:r>
              <a:rPr lang="en-CA" altLang="fr-FR" sz="1400" dirty="0">
                <a:latin typeface="Whitney Book" pitchFamily="50" charset="0"/>
              </a:rPr>
              <a:t> de la </a:t>
            </a:r>
            <a:r>
              <a:rPr lang="en-CA" altLang="fr-FR" sz="1400" dirty="0" err="1">
                <a:latin typeface="Whitney Book" pitchFamily="50" charset="0"/>
              </a:rPr>
              <a:t>famille</a:t>
            </a:r>
            <a:r>
              <a:rPr lang="en-CA" altLang="fr-FR" sz="1400" dirty="0">
                <a:latin typeface="Whitney Book" pitchFamily="50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837FCF-04D5-0AFD-FC51-4706CE43A2AA}"/>
              </a:ext>
            </a:extLst>
          </p:cNvPr>
          <p:cNvSpPr txBox="1"/>
          <p:nvPr/>
        </p:nvSpPr>
        <p:spPr>
          <a:xfrm>
            <a:off x="8069375" y="1399240"/>
            <a:ext cx="3785420" cy="1290803"/>
          </a:xfrm>
          <a:prstGeom prst="rect">
            <a:avLst/>
          </a:prstGeom>
          <a:noFill/>
          <a:ln>
            <a:solidFill>
              <a:srgbClr val="00406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altLang="fr-FR" sz="2400" b="1" dirty="0">
                <a:solidFill>
                  <a:schemeClr val="accent1">
                    <a:lumMod val="50000"/>
                  </a:schemeClr>
                </a:solidFill>
                <a:latin typeface="Whitney Book" pitchFamily="50" charset="0"/>
              </a:rPr>
              <a:t>In 2022, 65.6% of preschool children were enrolled in regulated child care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EC1E-2180-9513-951E-AA41B552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365125"/>
            <a:ext cx="11373299" cy="1146269"/>
          </a:xfrm>
        </p:spPr>
        <p:txBody>
          <a:bodyPr/>
          <a:lstStyle/>
          <a:p>
            <a:r>
              <a:rPr lang="fr-CA" altLang="fr-F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CA" altLang="fr-FR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Quebec</a:t>
            </a:r>
            <a:r>
              <a:rPr lang="fr-CA" altLang="fr-F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in 2024:</a:t>
            </a:r>
            <a:br>
              <a:rPr lang="fr-CA" altLang="fr-FR" sz="36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“subsidized” does not mean “non-profit”</a:t>
            </a:r>
            <a:endParaRPr lang="en-CA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EC36-97BF-0714-F391-81C8B078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87" y="1590301"/>
            <a:ext cx="11435155" cy="4463397"/>
          </a:xfrm>
        </p:spPr>
        <p:txBody>
          <a:bodyPr/>
          <a:lstStyle/>
          <a:p>
            <a:r>
              <a:rPr lang="en-CA" sz="2400" dirty="0"/>
              <a:t>Spaces provided by the CPEs in child care facilities have been decreasing since 2003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4EFC40-085F-D5B4-A1A1-08AB3C3CA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86299"/>
              </p:ext>
            </p:extLst>
          </p:nvPr>
        </p:nvGraphicFramePr>
        <p:xfrm>
          <a:off x="331470" y="2745740"/>
          <a:ext cx="1102228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819">
                  <a:extLst>
                    <a:ext uri="{9D8B030D-6E8A-4147-A177-3AD203B41FA5}">
                      <a16:colId xmlns:a16="http://schemas.microsoft.com/office/drawing/2014/main" val="4210650003"/>
                    </a:ext>
                  </a:extLst>
                </a:gridCol>
                <a:gridCol w="2775075">
                  <a:extLst>
                    <a:ext uri="{9D8B030D-6E8A-4147-A177-3AD203B41FA5}">
                      <a16:colId xmlns:a16="http://schemas.microsoft.com/office/drawing/2014/main" val="330531857"/>
                    </a:ext>
                  </a:extLst>
                </a:gridCol>
                <a:gridCol w="3217036">
                  <a:extLst>
                    <a:ext uri="{9D8B030D-6E8A-4147-A177-3AD203B41FA5}">
                      <a16:colId xmlns:a16="http://schemas.microsoft.com/office/drawing/2014/main" val="1792706230"/>
                    </a:ext>
                  </a:extLst>
                </a:gridCol>
                <a:gridCol w="3659355">
                  <a:extLst>
                    <a:ext uri="{9D8B030D-6E8A-4147-A177-3AD203B41FA5}">
                      <a16:colId xmlns:a16="http://schemas.microsoft.com/office/drawing/2014/main" val="3182602713"/>
                    </a:ext>
                  </a:extLst>
                </a:gridCol>
              </a:tblGrid>
              <a:tr h="747053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Subsidized and for-profit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Non-subsidized and for-profit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90131"/>
                  </a:ext>
                </a:extLst>
              </a:tr>
              <a:tr h="415029">
                <a:tc>
                  <a:txBody>
                    <a:bodyPr/>
                    <a:lstStyle/>
                    <a:p>
                      <a:r>
                        <a:rPr lang="en-CA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60.9%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48035"/>
                  </a:ext>
                </a:extLst>
              </a:tr>
              <a:tr h="415029">
                <a:tc>
                  <a:txBody>
                    <a:bodyPr/>
                    <a:lstStyle/>
                    <a:p>
                      <a:r>
                        <a:rPr lang="en-CA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49279"/>
                  </a:ext>
                </a:extLst>
              </a:tr>
              <a:tr h="415029">
                <a:tc>
                  <a:txBody>
                    <a:bodyPr/>
                    <a:lstStyle/>
                    <a:p>
                      <a:r>
                        <a:rPr lang="en-CA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62.2%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30.0%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12753"/>
                  </a:ext>
                </a:extLst>
              </a:tr>
              <a:tr h="415029">
                <a:tc>
                  <a:txBody>
                    <a:bodyPr/>
                    <a:lstStyle/>
                    <a:p>
                      <a:r>
                        <a:rPr lang="en-CA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49.0%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24.6%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26.4%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433232"/>
                  </a:ext>
                </a:extLst>
              </a:tr>
              <a:tr h="415029">
                <a:tc>
                  <a:txBody>
                    <a:bodyPr/>
                    <a:lstStyle/>
                    <a:p>
                      <a:r>
                        <a:rPr lang="en-CA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45.0%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22.1%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32.9%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954423"/>
                  </a:ext>
                </a:extLst>
              </a:tr>
              <a:tr h="415029">
                <a:tc>
                  <a:txBody>
                    <a:bodyPr/>
                    <a:lstStyle/>
                    <a:p>
                      <a:r>
                        <a:rPr lang="en-CA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26.0%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07880"/>
                  </a:ext>
                </a:extLst>
              </a:tr>
            </a:tbl>
          </a:graphicData>
        </a:graphic>
      </p:graphicFrame>
      <p:sp>
        <p:nvSpPr>
          <p:cNvPr id="6" name="Oval 4">
            <a:extLst>
              <a:ext uri="{FF2B5EF4-FFF2-40B4-BE49-F238E27FC236}">
                <a16:creationId xmlns:a16="http://schemas.microsoft.com/office/drawing/2014/main" id="{8E911423-A267-93B7-FD7F-6ECAF4394ACB}"/>
              </a:ext>
            </a:extLst>
          </p:cNvPr>
          <p:cNvSpPr/>
          <p:nvPr/>
        </p:nvSpPr>
        <p:spPr>
          <a:xfrm>
            <a:off x="2155916" y="2393409"/>
            <a:ext cx="7520940" cy="3943985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FD7">
                <a:shade val="15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EF1F0"/>
                </a:solidFill>
                <a:latin typeface="Calibri" panose="020F050202020403020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EF1F0"/>
                </a:solidFill>
                <a:latin typeface="Calibri" panose="020F050202020403020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EF1F0"/>
                </a:solidFill>
                <a:latin typeface="Calibri" panose="020F050202020403020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EF1F0"/>
                </a:solidFill>
                <a:latin typeface="Calibri" panose="020F050202020403020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EF1F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kern="1200">
                <a:solidFill>
                  <a:srgbClr val="FEF1F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kern="1200">
                <a:solidFill>
                  <a:srgbClr val="FEF1F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kern="1200">
                <a:solidFill>
                  <a:srgbClr val="FEF1F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kern="1200">
                <a:solidFill>
                  <a:srgbClr val="FEF1F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fr-CA" sz="2400" dirty="0"/>
              <a:t>In addition, </a:t>
            </a:r>
            <a:r>
              <a:rPr lang="fr-CA" sz="2400" dirty="0" err="1"/>
              <a:t>child</a:t>
            </a:r>
            <a:r>
              <a:rPr lang="fr-CA" sz="2400" dirty="0"/>
              <a:t> care </a:t>
            </a:r>
            <a:r>
              <a:rPr lang="fr-CA" sz="2400" dirty="0" err="1"/>
              <a:t>spaces</a:t>
            </a:r>
            <a:r>
              <a:rPr lang="fr-CA" sz="2400" dirty="0"/>
              <a:t> are </a:t>
            </a:r>
            <a:r>
              <a:rPr lang="fr-CA" sz="2400" dirty="0" err="1"/>
              <a:t>offered</a:t>
            </a:r>
            <a:r>
              <a:rPr lang="fr-CA" sz="2400" dirty="0"/>
              <a:t> in </a:t>
            </a:r>
            <a:r>
              <a:rPr lang="fr-CA" sz="2400" dirty="0" err="1"/>
              <a:t>family</a:t>
            </a:r>
            <a:r>
              <a:rPr lang="fr-CA" sz="2400" dirty="0"/>
              <a:t> </a:t>
            </a:r>
            <a:r>
              <a:rPr lang="fr-CA" sz="2400" dirty="0" err="1"/>
              <a:t>environments</a:t>
            </a:r>
            <a:r>
              <a:rPr lang="fr-CA" sz="2400" dirty="0"/>
              <a:t> (garderies en milieu familial). </a:t>
            </a:r>
            <a:r>
              <a:rPr lang="fr-CA" sz="2400" dirty="0" err="1"/>
              <a:t>These</a:t>
            </a:r>
            <a:r>
              <a:rPr lang="fr-CA" sz="2400" dirty="0"/>
              <a:t> </a:t>
            </a:r>
            <a:r>
              <a:rPr lang="fr-CA" sz="2400" dirty="0" err="1"/>
              <a:t>spaces</a:t>
            </a:r>
            <a:r>
              <a:rPr lang="fr-CA" sz="2400" dirty="0"/>
              <a:t> are </a:t>
            </a:r>
            <a:r>
              <a:rPr lang="fr-CA" sz="2400" dirty="0" err="1"/>
              <a:t>subsidized</a:t>
            </a:r>
            <a:r>
              <a:rPr lang="fr-CA" sz="2400" dirty="0"/>
              <a:t> </a:t>
            </a:r>
            <a:r>
              <a:rPr lang="fr-CA" sz="2400" dirty="0" err="1"/>
              <a:t>most</a:t>
            </a:r>
            <a:r>
              <a:rPr lang="fr-CA" sz="2400" dirty="0"/>
              <a:t> of the time.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34951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EA9FC6-EDF9-AEF0-E690-A8E6E2D3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35503"/>
            <a:ext cx="10058400" cy="980747"/>
          </a:xfrm>
        </p:spPr>
        <p:txBody>
          <a:bodyPr/>
          <a:lstStyle/>
          <a:p>
            <a:r>
              <a:rPr lang="fr-CA" alt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CA" alt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Quebec</a:t>
            </a:r>
            <a:r>
              <a:rPr lang="fr-CA" alt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in 2024:</a:t>
            </a:r>
            <a:b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fr-CA" altLang="fr-FR" sz="3200" b="1" dirty="0" err="1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garderies </a:t>
            </a:r>
            <a:r>
              <a:rPr lang="fr-CA" altLang="fr-FR" sz="3200" b="1" dirty="0" err="1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CA" altLang="fr-FR" sz="3200" b="1" dirty="0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CA" altLang="fr-FR" sz="3200" b="1" dirty="0" err="1">
                <a:solidFill>
                  <a:srgbClr val="006B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CPEs</a:t>
            </a:r>
            <a:endParaRPr lang="fr-CA" sz="32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82CB0CE-7C60-807D-7283-276E47758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079667"/>
              </p:ext>
            </p:extLst>
          </p:nvPr>
        </p:nvGraphicFramePr>
        <p:xfrm>
          <a:off x="570270" y="1363028"/>
          <a:ext cx="11317794" cy="469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E28918-672C-2889-B404-D10F00C4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21" y="6100949"/>
            <a:ext cx="11852957" cy="5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CA" altLang="fr-FR" sz="1400">
                <a:latin typeface="Whitney Book"/>
              </a:rPr>
              <a:t>Source: </a:t>
            </a:r>
            <a:r>
              <a:rPr lang="en-CA" altLang="fr-FR" sz="1400" err="1">
                <a:latin typeface="Whitney Book"/>
              </a:rPr>
              <a:t>Ministère</a:t>
            </a:r>
            <a:r>
              <a:rPr lang="en-CA" altLang="fr-FR" sz="1400">
                <a:latin typeface="Whitney Book"/>
              </a:rPr>
              <a:t> de la </a:t>
            </a:r>
            <a:r>
              <a:rPr lang="en-CA" altLang="fr-FR" sz="1400" err="1">
                <a:latin typeface="Whitney Book"/>
              </a:rPr>
              <a:t>famille</a:t>
            </a:r>
            <a:r>
              <a:rPr lang="en-CA" altLang="fr-FR" sz="1400">
                <a:latin typeface="Whitney Book"/>
              </a:rPr>
              <a:t>. 2024. Tableau de bord –Données au 30 </a:t>
            </a:r>
            <a:r>
              <a:rPr lang="en-CA" altLang="fr-FR" sz="1400" err="1">
                <a:latin typeface="Whitney Book"/>
              </a:rPr>
              <a:t>novembre</a:t>
            </a:r>
            <a:r>
              <a:rPr lang="en-CA" altLang="fr-FR" sz="1400">
                <a:latin typeface="Whitney Book"/>
              </a:rPr>
              <a:t> 2023. </a:t>
            </a:r>
            <a:r>
              <a:rPr lang="en-CA" altLang="fr-FR" sz="1400" err="1">
                <a:latin typeface="Whitney Book"/>
              </a:rPr>
              <a:t>Développement</a:t>
            </a:r>
            <a:r>
              <a:rPr lang="en-CA" altLang="fr-FR" sz="1400">
                <a:latin typeface="Whitney Book"/>
              </a:rPr>
              <a:t> du reseau des services de </a:t>
            </a:r>
            <a:r>
              <a:rPr lang="en-CA" altLang="fr-FR" sz="1400" err="1">
                <a:latin typeface="Whitney Book"/>
              </a:rPr>
              <a:t>garde</a:t>
            </a:r>
            <a:r>
              <a:rPr lang="en-CA" altLang="fr-FR" sz="1400">
                <a:latin typeface="Whitney Book"/>
              </a:rPr>
              <a:t> </a:t>
            </a:r>
            <a:r>
              <a:rPr lang="en-CA" altLang="fr-FR" sz="1400" err="1">
                <a:latin typeface="Whitney Book"/>
              </a:rPr>
              <a:t>éducatifs</a:t>
            </a:r>
            <a:r>
              <a:rPr lang="en-CA" altLang="fr-FR" sz="1400">
                <a:latin typeface="Whitney Book"/>
              </a:rPr>
              <a:t> à </a:t>
            </a:r>
            <a:r>
              <a:rPr lang="en-CA" altLang="fr-FR" sz="1400" err="1">
                <a:latin typeface="Whitney Book"/>
              </a:rPr>
              <a:t>l’enfance</a:t>
            </a:r>
            <a:r>
              <a:rPr lang="en-CA" altLang="fr-FR" sz="1400">
                <a:latin typeface="Whitney Book"/>
              </a:rPr>
              <a:t>. </a:t>
            </a:r>
            <a:endParaRPr lang="en-CA" altLang="fr-FR" sz="1400">
              <a:latin typeface="Whitney Book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4624CA9-65DE-792B-685F-638EA4FF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3048" y="204531"/>
            <a:ext cx="2724888" cy="15671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97D372-FFEA-FF1B-FBB7-B7E50160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0" y="584800"/>
            <a:ext cx="8029978" cy="990907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Issues with for-profit child care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FE55A8-1947-965C-5BA1-B51FD79A2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90" y="1896553"/>
            <a:ext cx="10731570" cy="1366259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4065"/>
            </a:solidFill>
          </a:ln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Whitney"/>
              </a:rPr>
              <a:t>Affordability</a:t>
            </a:r>
          </a:p>
          <a:p>
            <a:pPr marL="383540" lvl="1">
              <a:lnSpc>
                <a:spcPct val="110000"/>
              </a:lnSpc>
            </a:pPr>
            <a:r>
              <a:rPr lang="en-US" sz="1900" dirty="0">
                <a:solidFill>
                  <a:schemeClr val="tx1"/>
                </a:solidFill>
              </a:rPr>
              <a:t>Less an issue in Quebec than in the other provinces</a:t>
            </a:r>
          </a:p>
          <a:p>
            <a:pPr marL="383540" lvl="1">
              <a:lnSpc>
                <a:spcPct val="110000"/>
              </a:lnSpc>
            </a:pPr>
            <a:r>
              <a:rPr lang="en-US" sz="1900" dirty="0">
                <a:solidFill>
                  <a:schemeClr val="tx1"/>
                </a:solidFill>
              </a:rPr>
              <a:t>In 2024: $9.10/day </a:t>
            </a:r>
            <a:r>
              <a:rPr lang="en-US" sz="1900" dirty="0"/>
              <a:t>in CPEs and subsidized childcare</a:t>
            </a:r>
          </a:p>
          <a:p>
            <a:pPr marL="383540" lvl="1">
              <a:lnSpc>
                <a:spcPct val="110000"/>
              </a:lnSpc>
            </a:pPr>
            <a:r>
              <a:rPr lang="en-US" sz="1900" dirty="0"/>
              <a:t>With budget 2024-2025, the commitment to offer subsidized spaces to a greater number of families was reaffirmed</a:t>
            </a:r>
          </a:p>
          <a:p>
            <a:pPr marL="383540" lvl="1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C83B2D3-1F92-2719-143E-8F99A7275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390" y="3481394"/>
            <a:ext cx="10716328" cy="1366259"/>
          </a:xfrm>
          <a:solidFill>
            <a:schemeClr val="accent1"/>
          </a:solidFill>
          <a:ln>
            <a:solidFill>
              <a:srgbClr val="004065"/>
            </a:solidFill>
          </a:ln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Whitney Book"/>
              </a:rPr>
              <a:t>Accessibility</a:t>
            </a:r>
          </a:p>
          <a:p>
            <a:pPr marL="383540" lvl="1"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Often easier access, especially for those that offer unsubsidized spaces</a:t>
            </a:r>
          </a:p>
          <a:p>
            <a:pPr marL="383540" lvl="1"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Currently, there are 30, 660 children on a waiting list </a:t>
            </a:r>
            <a:r>
              <a:rPr lang="en-US" sz="1900" dirty="0">
                <a:latin typeface="Calibri"/>
                <a:ea typeface="Calibri"/>
                <a:cs typeface="Calibri"/>
              </a:rPr>
              <a:t>and in need of a space before October 2023; an additional 34,000 children need a childcare space after October 31 2023.</a:t>
            </a:r>
            <a:endParaRPr lang="en-US" sz="19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1C3164-5252-CFF3-060D-CB8646DF83A1}"/>
              </a:ext>
            </a:extLst>
          </p:cNvPr>
          <p:cNvSpPr txBox="1">
            <a:spLocks/>
          </p:cNvSpPr>
          <p:nvPr/>
        </p:nvSpPr>
        <p:spPr>
          <a:xfrm>
            <a:off x="482390" y="5007773"/>
            <a:ext cx="10731570" cy="1470353"/>
          </a:xfrm>
          <a:prstGeom prst="rect">
            <a:avLst/>
          </a:prstGeom>
          <a:solidFill>
            <a:schemeClr val="accent2"/>
          </a:solidFill>
          <a:ln>
            <a:solidFill>
              <a:srgbClr val="004065"/>
            </a:solidFill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Quality</a:t>
            </a:r>
          </a:p>
          <a:p>
            <a:pPr marL="358775" indent="-179388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The for-profit centres offer lower quality than the CPEs.</a:t>
            </a:r>
          </a:p>
          <a:p>
            <a:pPr marL="358775" indent="-179388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Since 2019, 89% of CPE, 64% of subsidized </a:t>
            </a:r>
            <a:r>
              <a:rPr lang="en-CA" sz="1700" dirty="0" err="1">
                <a:solidFill>
                  <a:schemeClr val="tx1">
                    <a:lumMod val="10000"/>
                    <a:lumOff val="90000"/>
                  </a:schemeClr>
                </a:solidFill>
              </a:rPr>
              <a:t>garderies</a:t>
            </a:r>
            <a:r>
              <a:rPr lang="en-CA" sz="17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and 53% of unsubsidized </a:t>
            </a:r>
            <a:r>
              <a:rPr lang="en-CA" sz="1700" dirty="0" err="1">
                <a:solidFill>
                  <a:schemeClr val="tx1">
                    <a:lumMod val="10000"/>
                    <a:lumOff val="90000"/>
                  </a:schemeClr>
                </a:solidFill>
              </a:rPr>
              <a:t>garderies</a:t>
            </a:r>
            <a:r>
              <a:rPr lang="en-CA" sz="17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have reached the minimum thresholds on four quality indicators (quality of interactions, quality of physical environment, quality of activity planning, quality of interactions with parents).</a:t>
            </a:r>
            <a:endParaRPr lang="fr-CA" sz="17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marL="358775" indent="-179388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5" grpId="0" uiExpand="1" build="p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4202E"/>
      </a:dk1>
      <a:lt1>
        <a:srgbClr val="FEF1F0"/>
      </a:lt1>
      <a:dk2>
        <a:srgbClr val="FEF1F0"/>
      </a:dk2>
      <a:lt2>
        <a:srgbClr val="FEF1F0"/>
      </a:lt2>
      <a:accent1>
        <a:srgbClr val="00BFD7"/>
      </a:accent1>
      <a:accent2>
        <a:srgbClr val="F45523"/>
      </a:accent2>
      <a:accent3>
        <a:srgbClr val="FDBD3D"/>
      </a:accent3>
      <a:accent4>
        <a:srgbClr val="FF7958"/>
      </a:accent4>
      <a:accent5>
        <a:srgbClr val="FEF1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B592D9084AD49B67EA656BFC1996A" ma:contentTypeVersion="18" ma:contentTypeDescription="Create a new document." ma:contentTypeScope="" ma:versionID="653df8938822016d5fca6b1b02255a48">
  <xsd:schema xmlns:xsd="http://www.w3.org/2001/XMLSchema" xmlns:xs="http://www.w3.org/2001/XMLSchema" xmlns:p="http://schemas.microsoft.com/office/2006/metadata/properties" xmlns:ns3="c7153465-2d06-4861-84de-c9e6d20d46f6" xmlns:ns4="1789278c-099a-41d8-87eb-ed1478f21732" targetNamespace="http://schemas.microsoft.com/office/2006/metadata/properties" ma:root="true" ma:fieldsID="326c5938445750c71001f0e3653099cb" ns3:_="" ns4:_="">
    <xsd:import namespace="c7153465-2d06-4861-84de-c9e6d20d46f6"/>
    <xsd:import namespace="1789278c-099a-41d8-87eb-ed1478f217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3465-2d06-4861-84de-c9e6d20d4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9278c-099a-41d8-87eb-ed1478f217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153465-2d06-4861-84de-c9e6d20d46f6" xsi:nil="true"/>
  </documentManagement>
</p:properties>
</file>

<file path=customXml/itemProps1.xml><?xml version="1.0" encoding="utf-8"?>
<ds:datastoreItem xmlns:ds="http://schemas.openxmlformats.org/officeDocument/2006/customXml" ds:itemID="{85237C36-D0E5-4630-B694-79E61C29F800}">
  <ds:schemaRefs>
    <ds:schemaRef ds:uri="1789278c-099a-41d8-87eb-ed1478f21732"/>
    <ds:schemaRef ds:uri="c7153465-2d06-4861-84de-c9e6d20d46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ECC8536-8378-44D9-8CE6-4E7F7B5068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4AF99-B69E-49BC-821F-0EC9AA7BF73D}">
  <ds:schemaRefs>
    <ds:schemaRef ds:uri="http://www.w3.org/XML/1998/namespace"/>
    <ds:schemaRef ds:uri="c7153465-2d06-4861-84de-c9e6d20d46f6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789278c-099a-41d8-87eb-ed1478f217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11736</TotalTime>
  <Words>1287</Words>
  <Application>Microsoft Office PowerPoint</Application>
  <PresentationFormat>Grand écran</PresentationFormat>
  <Paragraphs>169</Paragraphs>
  <Slides>16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Berthold Akzidenz Grotesk</vt:lpstr>
      <vt:lpstr>Calibri</vt:lpstr>
      <vt:lpstr>Calibri </vt:lpstr>
      <vt:lpstr>Calibri Light</vt:lpstr>
      <vt:lpstr>Century Gothic</vt:lpstr>
      <vt:lpstr>Helvetica Neue</vt:lpstr>
      <vt:lpstr>Whitney</vt:lpstr>
      <vt:lpstr>Whitney Book</vt:lpstr>
      <vt:lpstr>Office Theme</vt:lpstr>
      <vt:lpstr>The Quebec model and for-profit child care   WHO OWNS CHILD CARE? WHO SHOULD OWN CHILD CARE? Winnipeg, April 3-4 2024</vt:lpstr>
      <vt:lpstr>Roadmap</vt:lpstr>
      <vt:lpstr>The Quebec model in brief</vt:lpstr>
      <vt:lpstr>Quebec’s child care network in brief</vt:lpstr>
      <vt:lpstr>Access to for-profit garderies has been facilitated since 2003</vt:lpstr>
      <vt:lpstr> The Quebec model in 2024: most child care spaces are subsidized  </vt:lpstr>
      <vt:lpstr>The Quebec model in 2024: “subsidized” does not mean “non-profit”</vt:lpstr>
      <vt:lpstr>The Quebec model in 2024: more children in the garderies than in the CPEs</vt:lpstr>
      <vt:lpstr>Issues with for-profit child care</vt:lpstr>
      <vt:lpstr>Quebec is not doing well when it comes to quality</vt:lpstr>
      <vt:lpstr>Qualified staff ratio and pandemic</vt:lpstr>
      <vt:lpstr>More unqualified child care educators</vt:lpstr>
      <vt:lpstr>Quebec’s plan to complete its network: more for-profit garderies</vt:lpstr>
      <vt:lpstr>Quebec’s action plan to complete its childcare network</vt:lpstr>
      <vt:lpstr>Who owns child care in Quebec? Who is likely to own child care in the future?</vt:lpstr>
      <vt:lpstr>Thank you/merci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Expansion of  Regulated Child Care Spaces  Lessons from Québec</dc:title>
  <dc:creator>Mathieu Sophie</dc:creator>
  <cp:lastModifiedBy>Sophie Mathieu</cp:lastModifiedBy>
  <cp:revision>26</cp:revision>
  <cp:lastPrinted>2024-03-30T04:03:04Z</cp:lastPrinted>
  <dcterms:created xsi:type="dcterms:W3CDTF">2022-05-30T18:36:16Z</dcterms:created>
  <dcterms:modified xsi:type="dcterms:W3CDTF">2024-04-01T15:53:49Z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0x01010055DB592D9084AD49B67EA656BFC1996A</vt:lpwstr>
  </property>
  <property fmtid="{D5CDD505-2E9C-101B-9397-08002B2CF9AE}" pid="3" name="MediaServiceImageTags">
    <vt:lpwstr/>
  </property>
  <property fmtid="{D5CDD505-2E9C-101B-9397-08002B2CF9AE}" pid="4" name="TaxCatchAll">
    <vt:lpwstr/>
  </property>
  <property fmtid="{D5CDD505-2E9C-101B-9397-08002B2CF9AE}" pid="5" name="lcf76f155ced4ddcb4097134ff3c332f">
    <vt:lpwstr/>
  </property>
</Properties>
</file>